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anum Gothic"/>
      <p:regular r:id="rId42"/>
      <p:bold r:id="rId43"/>
    </p:embeddedFont>
    <p:embeddedFont>
      <p:font typeface="Comfortaa Medium"/>
      <p:regular r:id="rId44"/>
      <p:bold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E158E2-D5DA-45E4-B124-0B5CEED52ACA}">
  <a:tblStyle styleId="{7AE158E2-D5DA-45E4-B124-0B5CEED52AC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A2AB61A-2CFA-4935-825D-5D07EB9C94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anumGothic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omfortaaMedium-regular.fntdata"/><Relationship Id="rId21" Type="http://schemas.openxmlformats.org/officeDocument/2006/relationships/slide" Target="slides/slide16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9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8.xml"/><Relationship Id="rId45" Type="http://schemas.openxmlformats.org/officeDocument/2006/relationships/font" Target="fonts/Comfortaa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Comforta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94a8da0d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94a8da0d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94a8da0d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94a8da0d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94a8da0d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94a8da0d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8d09a5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8d09a5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94a8da0d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94a8da0d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94a8da0d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94a8da0d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33129c177_14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f33129c177_1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94a8da0d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94a8da0d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94a8da0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94a8da0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94a8da0d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94a8da0d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55ec058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55ec058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94a8da0da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94a8da0da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94a8da0d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94a8da0d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094a8da0d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094a8da0d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94a8da0da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94a8da0da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94a8da0da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94a8da0da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94a8da0da_1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094a8da0da_1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945b087c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945b087c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05c38bf3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05c38bf3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945b087c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945b087c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945b087c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945b087c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33129c177_1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33129c177_1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945b087c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945b087c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945b087c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945b087c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945b087c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945b087c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945b087c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945b087c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945b087c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945b087c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945b087c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0945b087c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f8d09a530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f8d09a530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94a8da0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94a8da0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94a8da0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94a8da0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33129c177_1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33129c177_1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45b087c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945b087c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94a8da0d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94a8da0d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0945b087c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0945b087c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Font typeface="Comfortaa Medium"/>
              <a:buNone/>
              <a:defRPr sz="35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69100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njari"/>
              <a:buNone/>
              <a:defRPr sz="19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875750" y="1969975"/>
            <a:ext cx="5392500" cy="9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75750" y="2864070"/>
            <a:ext cx="5392500" cy="2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0750" y="-10425"/>
            <a:ext cx="9144000" cy="52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419150" y="1209675"/>
            <a:ext cx="630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490024" y="53949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396551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3419651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hasCustomPrompt="1" idx="3" type="title"/>
          </p:nvPr>
        </p:nvSpPr>
        <p:spPr>
          <a:xfrm>
            <a:off x="4027901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3396551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>
            <a:off x="3419651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6" type="title"/>
          </p:nvPr>
        </p:nvSpPr>
        <p:spPr>
          <a:xfrm>
            <a:off x="4027901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7" type="subTitle"/>
          </p:nvPr>
        </p:nvSpPr>
        <p:spPr>
          <a:xfrm>
            <a:off x="6156480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8" type="subTitle"/>
          </p:nvPr>
        </p:nvSpPr>
        <p:spPr>
          <a:xfrm>
            <a:off x="6179580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9" type="title"/>
          </p:nvPr>
        </p:nvSpPr>
        <p:spPr>
          <a:xfrm>
            <a:off x="6787830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3" type="subTitle"/>
          </p:nvPr>
        </p:nvSpPr>
        <p:spPr>
          <a:xfrm>
            <a:off x="6156480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4" type="subTitle"/>
          </p:nvPr>
        </p:nvSpPr>
        <p:spPr>
          <a:xfrm>
            <a:off x="6179580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15" type="title"/>
          </p:nvPr>
        </p:nvSpPr>
        <p:spPr>
          <a:xfrm>
            <a:off x="6787830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045925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1044425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3621163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3619663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6193475" y="311166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6191975" y="3439032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096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7081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26400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26385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5704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45689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7" type="subTitle"/>
          </p:nvPr>
        </p:nvSpPr>
        <p:spPr>
          <a:xfrm>
            <a:off x="65008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64993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2">
  <p:cSld name="CUSTOM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subTitle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subTitle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4" type="subTitle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5" type="subTitle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6" type="subTitle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7" type="subTitle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8" type="subTitle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9" type="title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/>
          <p:nvPr>
            <p:ph hasCustomPrompt="1" idx="13" type="title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hasCustomPrompt="1" idx="14" type="title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hasCustomPrompt="1" idx="15" type="title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15175" y="1310068"/>
            <a:ext cx="39921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800"/>
              <a:buFont typeface="Roboto Slab Light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13225" y="3106488"/>
            <a:ext cx="77175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199150" y="1905000"/>
            <a:ext cx="47457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10496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10481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3" type="subTitle"/>
          </p:nvPr>
        </p:nvSpPr>
        <p:spPr>
          <a:xfrm>
            <a:off x="36221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4" type="subTitle"/>
          </p:nvPr>
        </p:nvSpPr>
        <p:spPr>
          <a:xfrm>
            <a:off x="36206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5" type="subTitle"/>
          </p:nvPr>
        </p:nvSpPr>
        <p:spPr>
          <a:xfrm>
            <a:off x="6196788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6" type="subTitle"/>
          </p:nvPr>
        </p:nvSpPr>
        <p:spPr>
          <a:xfrm>
            <a:off x="6195288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10496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8" type="subTitle"/>
          </p:nvPr>
        </p:nvSpPr>
        <p:spPr>
          <a:xfrm>
            <a:off x="10481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9" type="subTitle"/>
          </p:nvPr>
        </p:nvSpPr>
        <p:spPr>
          <a:xfrm>
            <a:off x="36221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3" type="subTitle"/>
          </p:nvPr>
        </p:nvSpPr>
        <p:spPr>
          <a:xfrm>
            <a:off x="36206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4" type="subTitle"/>
          </p:nvPr>
        </p:nvSpPr>
        <p:spPr>
          <a:xfrm>
            <a:off x="6196788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5" type="subTitle"/>
          </p:nvPr>
        </p:nvSpPr>
        <p:spPr>
          <a:xfrm>
            <a:off x="6195288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247000" y="2379450"/>
            <a:ext cx="3183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1013" y="539500"/>
            <a:ext cx="3852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45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 flipH="1">
            <a:off x="4571013" y="1273525"/>
            <a:ext cx="3852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4571013" y="4276750"/>
            <a:ext cx="3852000" cy="2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/>
        </p:nvSpPr>
        <p:spPr>
          <a:xfrm>
            <a:off x="4949163" y="3409950"/>
            <a:ext cx="3095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0" y="1587250"/>
            <a:ext cx="38586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4572000" y="1985963"/>
            <a:ext cx="38586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9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713225" y="768100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713225" y="1300138"/>
            <a:ext cx="38589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710688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709188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2800794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5" type="subTitle"/>
          </p:nvPr>
        </p:nvSpPr>
        <p:spPr>
          <a:xfrm>
            <a:off x="2799294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rces">
  <p:cSld name="CUSTOM_1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754825" y="1193858"/>
            <a:ext cx="36765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2" type="subTitle"/>
          </p:nvPr>
        </p:nvSpPr>
        <p:spPr>
          <a:xfrm>
            <a:off x="4754825" y="1465458"/>
            <a:ext cx="3675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704850" y="1192958"/>
            <a:ext cx="36765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4" type="subTitle"/>
          </p:nvPr>
        </p:nvSpPr>
        <p:spPr>
          <a:xfrm>
            <a:off x="704850" y="1465458"/>
            <a:ext cx="3676500" cy="32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393683" y="2606187"/>
            <a:ext cx="404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14350" y="2606187"/>
            <a:ext cx="4041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hasCustomPrompt="1" idx="2" type="title"/>
          </p:nvPr>
        </p:nvSpPr>
        <p:spPr>
          <a:xfrm>
            <a:off x="714350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2466750" y="3977775"/>
            <a:ext cx="40380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4" type="title"/>
          </p:nvPr>
        </p:nvSpPr>
        <p:spPr>
          <a:xfrm>
            <a:off x="2464950" y="35084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5" type="title"/>
          </p:nvPr>
        </p:nvSpPr>
        <p:spPr>
          <a:xfrm>
            <a:off x="4393683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with number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048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6191975" y="3296406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193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3619475" y="2978431"/>
            <a:ext cx="1905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0484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36209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hasCustomPrompt="1" idx="7" type="title"/>
          </p:nvPr>
        </p:nvSpPr>
        <p:spPr>
          <a:xfrm>
            <a:off x="1640225" y="2210684"/>
            <a:ext cx="71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/>
          <p:nvPr>
            <p:ph hasCustomPrompt="1" idx="8" type="title"/>
          </p:nvPr>
        </p:nvSpPr>
        <p:spPr>
          <a:xfrm>
            <a:off x="42107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hasCustomPrompt="1" idx="9" type="title"/>
          </p:nvPr>
        </p:nvSpPr>
        <p:spPr>
          <a:xfrm>
            <a:off x="67832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29925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1213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13225" y="2186325"/>
            <a:ext cx="7717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717091" y="2915590"/>
            <a:ext cx="3855000" cy="5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715150" y="1831378"/>
            <a:ext cx="38589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subTitle"/>
          </p:nvPr>
        </p:nvSpPr>
        <p:spPr>
          <a:xfrm>
            <a:off x="717091" y="2608577"/>
            <a:ext cx="3855000" cy="1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5056675" y="1396800"/>
            <a:ext cx="3374100" cy="23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Medium"/>
              <a:buNone/>
              <a:defRPr sz="25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rot="5400000">
            <a:off x="8796300" y="4795875"/>
            <a:ext cx="543000" cy="1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Relationship Id="rId5" Type="http://schemas.openxmlformats.org/officeDocument/2006/relationships/image" Target="../media/image26.jpg"/><Relationship Id="rId6" Type="http://schemas.openxmlformats.org/officeDocument/2006/relationships/image" Target="../media/image28.jpg"/><Relationship Id="rId7" Type="http://schemas.openxmlformats.org/officeDocument/2006/relationships/image" Target="../media/image31.jpg"/><Relationship Id="rId8" Type="http://schemas.openxmlformats.org/officeDocument/2006/relationships/image" Target="../media/image29.jpg"/><Relationship Id="rId11" Type="http://schemas.openxmlformats.org/officeDocument/2006/relationships/image" Target="../media/image34.jpg"/><Relationship Id="rId10" Type="http://schemas.openxmlformats.org/officeDocument/2006/relationships/image" Target="../media/image35.jpg"/><Relationship Id="rId12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23.jpg"/><Relationship Id="rId8" Type="http://schemas.openxmlformats.org/officeDocument/2006/relationships/image" Target="../media/image27.jpg"/><Relationship Id="rId11" Type="http://schemas.openxmlformats.org/officeDocument/2006/relationships/image" Target="../media/image17.jpg"/><Relationship Id="rId10" Type="http://schemas.openxmlformats.org/officeDocument/2006/relationships/image" Target="../media/image22.jpg"/><Relationship Id="rId13" Type="http://schemas.openxmlformats.org/officeDocument/2006/relationships/image" Target="../media/image2.png"/><Relationship Id="rId12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40475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Report, team 4</a:t>
            </a:r>
            <a:endParaRPr/>
          </a:p>
        </p:txBody>
      </p:sp>
      <p:sp>
        <p:nvSpPr>
          <p:cNvPr id="177" name="Google Shape;177;p27"/>
          <p:cNvSpPr txBox="1"/>
          <p:nvPr>
            <p:ph type="ctrTitle"/>
          </p:nvPr>
        </p:nvSpPr>
        <p:spPr>
          <a:xfrm>
            <a:off x="884600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BANKING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REVIEWS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</a:t>
            </a:r>
            <a:endParaRPr/>
          </a:p>
        </p:txBody>
      </p:sp>
      <p:grpSp>
        <p:nvGrpSpPr>
          <p:cNvPr id="178" name="Google Shape;178;p27"/>
          <p:cNvGrpSpPr/>
          <p:nvPr/>
        </p:nvGrpSpPr>
        <p:grpSpPr>
          <a:xfrm>
            <a:off x="5868580" y="1048648"/>
            <a:ext cx="2182318" cy="3046222"/>
            <a:chOff x="2818561" y="2439778"/>
            <a:chExt cx="247892" cy="346024"/>
          </a:xfrm>
        </p:grpSpPr>
        <p:sp>
          <p:nvSpPr>
            <p:cNvPr id="179" name="Google Shape;179;p27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7"/>
          <p:cNvSpPr/>
          <p:nvPr/>
        </p:nvSpPr>
        <p:spPr>
          <a:xfrm>
            <a:off x="8557200" y="4318500"/>
            <a:ext cx="586800" cy="8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6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데이터 수집 및 전처리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38" y="2211925"/>
            <a:ext cx="2320276" cy="1949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6"/>
          <p:cNvSpPr txBox="1"/>
          <p:nvPr/>
        </p:nvSpPr>
        <p:spPr>
          <a:xfrm>
            <a:off x="6458926" y="4226823"/>
            <a:ext cx="20856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CSV 파일로 추출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67" name="Google Shape;367;p36"/>
          <p:cNvGrpSpPr/>
          <p:nvPr/>
        </p:nvGrpSpPr>
        <p:grpSpPr>
          <a:xfrm>
            <a:off x="3291656" y="3002514"/>
            <a:ext cx="497677" cy="309126"/>
            <a:chOff x="4923925" y="1877500"/>
            <a:chExt cx="59525" cy="36975"/>
          </a:xfrm>
        </p:grpSpPr>
        <p:sp>
          <p:nvSpPr>
            <p:cNvPr id="368" name="Google Shape;368;p36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A7A7A7"/>
            </a:solidFill>
            <a:ln cap="flat" cmpd="sng" w="9525">
              <a:solidFill>
                <a:srgbClr val="A7A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A7A7A7"/>
            </a:solidFill>
            <a:ln cap="flat" cmpd="sng" w="9525">
              <a:solidFill>
                <a:srgbClr val="A7A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6"/>
          <p:cNvSpPr txBox="1"/>
          <p:nvPr/>
        </p:nvSpPr>
        <p:spPr>
          <a:xfrm>
            <a:off x="3632113" y="4304663"/>
            <a:ext cx="2274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텍스트 전처리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71" name="Google Shape;371;p36"/>
          <p:cNvGrpSpPr/>
          <p:nvPr/>
        </p:nvGrpSpPr>
        <p:grpSpPr>
          <a:xfrm>
            <a:off x="5934906" y="2912276"/>
            <a:ext cx="497677" cy="309126"/>
            <a:chOff x="4923925" y="1877500"/>
            <a:chExt cx="59525" cy="36975"/>
          </a:xfrm>
        </p:grpSpPr>
        <p:sp>
          <p:nvSpPr>
            <p:cNvPr id="372" name="Google Shape;372;p36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A7A7A7"/>
            </a:solidFill>
            <a:ln cap="flat" cmpd="sng" w="9525">
              <a:solidFill>
                <a:srgbClr val="A7A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A7A7A7"/>
            </a:solidFill>
            <a:ln cap="flat" cmpd="sng" w="9525">
              <a:solidFill>
                <a:srgbClr val="A7A7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4" name="Google Shape;3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475" y="969925"/>
            <a:ext cx="1517925" cy="3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6"/>
          <p:cNvSpPr txBox="1"/>
          <p:nvPr/>
        </p:nvSpPr>
        <p:spPr>
          <a:xfrm>
            <a:off x="3428775" y="1704875"/>
            <a:ext cx="2604000" cy="25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(1)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595959"/>
                </a:highlight>
                <a:latin typeface="Nanum Gothic"/>
                <a:ea typeface="Nanum Gothic"/>
                <a:cs typeface="Nanum Gothic"/>
                <a:sym typeface="Nanum Gothic"/>
              </a:rPr>
              <a:t>2021년 01월 01일 부터 </a:t>
            </a:r>
            <a:endParaRPr sz="1200">
              <a:solidFill>
                <a:srgbClr val="FFFFFF"/>
              </a:solidFill>
              <a:highlight>
                <a:srgbClr val="59595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595959"/>
                </a:highlight>
                <a:latin typeface="Nanum Gothic"/>
                <a:ea typeface="Nanum Gothic"/>
                <a:cs typeface="Nanum Gothic"/>
                <a:sym typeface="Nanum Gothic"/>
              </a:rPr>
              <a:t>2021년 09월 30일 까지</a:t>
            </a:r>
            <a:endParaRPr sz="1200">
              <a:solidFill>
                <a:srgbClr val="FFFFFF"/>
              </a:solidFill>
              <a:highlight>
                <a:srgbClr val="59595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기간의 리뷰만 활용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(2)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정규 표현식으로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595959"/>
                </a:highlight>
                <a:latin typeface="Nanum Gothic"/>
                <a:ea typeface="Nanum Gothic"/>
                <a:cs typeface="Nanum Gothic"/>
                <a:sym typeface="Nanum Gothic"/>
              </a:rPr>
              <a:t>특수문자 및 이모지 제거</a:t>
            </a:r>
            <a:endParaRPr sz="1200">
              <a:solidFill>
                <a:srgbClr val="FFFFFF"/>
              </a:solidFill>
              <a:highlight>
                <a:srgbClr val="59595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(3)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hanspell 패키지</a:t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595959"/>
                </a:highlight>
                <a:latin typeface="Nanum Gothic"/>
                <a:ea typeface="Nanum Gothic"/>
                <a:cs typeface="Nanum Gothic"/>
                <a:sym typeface="Nanum Gothic"/>
              </a:rPr>
              <a:t>띄어쓰기와 맞춤법 교정</a:t>
            </a:r>
            <a:endParaRPr sz="1200">
              <a:solidFill>
                <a:srgbClr val="FFFFFF"/>
              </a:solidFill>
              <a:highlight>
                <a:srgbClr val="59595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3593788" y="2210888"/>
            <a:ext cx="22740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각 은행별 기간을 맞추기 위함과 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최신 날짜의 데이터로 축소</a:t>
            </a:r>
            <a:endParaRPr sz="8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875" y="1582496"/>
            <a:ext cx="1729401" cy="49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8100" y="1110300"/>
            <a:ext cx="838948" cy="4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/>
        </p:nvSpPr>
        <p:spPr>
          <a:xfrm>
            <a:off x="502475" y="4304675"/>
            <a:ext cx="26745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/>
          <p:nvPr/>
        </p:nvSpPr>
        <p:spPr>
          <a:xfrm>
            <a:off x="4488975" y="1487141"/>
            <a:ext cx="1902000" cy="30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도메인 용어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인식 오류 용어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인터넷 용어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동음이의어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5" name="Google Shape;385;p3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43" y="2240550"/>
            <a:ext cx="853082" cy="7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7219800" y="1207225"/>
            <a:ext cx="301500" cy="2554200"/>
          </a:xfrm>
          <a:prstGeom prst="leftBracket">
            <a:avLst>
              <a:gd fmla="val 0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37"/>
          <p:cNvCxnSpPr>
            <a:stCxn id="387" idx="1"/>
          </p:cNvCxnSpPr>
          <p:nvPr/>
        </p:nvCxnSpPr>
        <p:spPr>
          <a:xfrm>
            <a:off x="7219800" y="2484325"/>
            <a:ext cx="28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37"/>
          <p:cNvSpPr txBox="1"/>
          <p:nvPr/>
        </p:nvSpPr>
        <p:spPr>
          <a:xfrm>
            <a:off x="6627825" y="1226100"/>
            <a:ext cx="25986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명사, 수사, 감탄사, 어근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더하기 점수 등록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곱하기 점수 = 1(중성)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7548575" y="102993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Plus Score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7548575" y="228363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Multiple Score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7548575" y="361353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All Score</a:t>
            </a:r>
            <a:endParaRPr b="1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6932625" y="2472925"/>
            <a:ext cx="21198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동사, 부사, 보조용언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곱하기 점수 등록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더하기 점수 = 0(중성)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6627825" y="3979825"/>
            <a:ext cx="25986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형용사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더하기, 곱하기 점수 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모두 등록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5" name="Google Shape;395;p37"/>
          <p:cNvSpPr txBox="1"/>
          <p:nvPr>
            <p:ph idx="4294967295" type="subTitle"/>
          </p:nvPr>
        </p:nvSpPr>
        <p:spPr>
          <a:xfrm>
            <a:off x="6240225" y="3031825"/>
            <a:ext cx="921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감성 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6" name="Google Shape;3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400" y="2164350"/>
            <a:ext cx="853082" cy="7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/>
          <p:nvPr/>
        </p:nvSpPr>
        <p:spPr>
          <a:xfrm>
            <a:off x="4236400" y="1676425"/>
            <a:ext cx="301500" cy="1899300"/>
          </a:xfrm>
          <a:prstGeom prst="leftBracket">
            <a:avLst>
              <a:gd fmla="val 0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 txBox="1"/>
          <p:nvPr/>
        </p:nvSpPr>
        <p:spPr>
          <a:xfrm>
            <a:off x="4534225" y="1669650"/>
            <a:ext cx="1902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Ex) 간편결제, 어플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37"/>
          <p:cNvSpPr txBox="1"/>
          <p:nvPr>
            <p:ph idx="4294967295" type="subTitle"/>
          </p:nvPr>
        </p:nvSpPr>
        <p:spPr>
          <a:xfrm>
            <a:off x="2952025" y="2955625"/>
            <a:ext cx="14574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사용자정의사전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4534225" y="2316750"/>
            <a:ext cx="1902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Ex) 명사로 인식되는 ‘안’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4534225" y="2970975"/>
            <a:ext cx="1902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Ex) 업뎃, 쩔어, ㄹㅇ</a:t>
            </a:r>
            <a:endParaRPr b="1"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7"/>
          <p:cNvSpPr txBox="1"/>
          <p:nvPr/>
        </p:nvSpPr>
        <p:spPr>
          <a:xfrm>
            <a:off x="4534225" y="3625200"/>
            <a:ext cx="1902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Ex) 은행브랜드 ‘하나’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숫자 ‘하나’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03" name="Google Shape;403;p37"/>
          <p:cNvGraphicFramePr/>
          <p:nvPr/>
        </p:nvGraphicFramePr>
        <p:xfrm>
          <a:off x="152400" y="152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{7AE158E2-D5DA-45E4-B124-0B5CEED52ACA}</a:tableStyleId>
              </a:tblPr>
              <a:tblGrid>
                <a:gridCol w="792025"/>
                <a:gridCol w="792025"/>
                <a:gridCol w="792025"/>
              </a:tblGrid>
              <a:tr h="222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단어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태그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빈도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있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20369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좋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18626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사용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17482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이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VCP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16061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하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15405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편리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11900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04" name="Google Shape;404;p37"/>
          <p:cNvCxnSpPr/>
          <p:nvPr/>
        </p:nvCxnSpPr>
        <p:spPr>
          <a:xfrm>
            <a:off x="6073600" y="894075"/>
            <a:ext cx="0" cy="3646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7"/>
          <p:cNvCxnSpPr/>
          <p:nvPr/>
        </p:nvCxnSpPr>
        <p:spPr>
          <a:xfrm>
            <a:off x="2621975" y="2682250"/>
            <a:ext cx="291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37"/>
          <p:cNvSpPr txBox="1"/>
          <p:nvPr/>
        </p:nvSpPr>
        <p:spPr>
          <a:xfrm>
            <a:off x="123000" y="3380325"/>
            <a:ext cx="2598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리뷰에서 점수매기는 품사의 단어 빈도수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30개 이상 등장하는 단어에 대해 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탐색 후 사전에 등록</a:t>
            </a: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37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사전 구축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37"/>
          <p:cNvSpPr txBox="1"/>
          <p:nvPr/>
        </p:nvSpPr>
        <p:spPr>
          <a:xfrm>
            <a:off x="3089975" y="3202925"/>
            <a:ext cx="10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사용자가 원하는 형태로 인식되게 등록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9" name="Google Shape;409;p37"/>
          <p:cNvSpPr txBox="1"/>
          <p:nvPr/>
        </p:nvSpPr>
        <p:spPr>
          <a:xfrm>
            <a:off x="6128900" y="3279125"/>
            <a:ext cx="1060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단어 점수 등록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475" y="998125"/>
            <a:ext cx="2690750" cy="37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>
            <p:ph idx="4294967295" type="subTitle"/>
          </p:nvPr>
        </p:nvSpPr>
        <p:spPr>
          <a:xfrm>
            <a:off x="6123750" y="4725600"/>
            <a:ext cx="9210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감성 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7" name="Google Shape;417;p38"/>
          <p:cNvSpPr txBox="1"/>
          <p:nvPr>
            <p:ph idx="4294967295" type="subTitle"/>
          </p:nvPr>
        </p:nvSpPr>
        <p:spPr>
          <a:xfrm>
            <a:off x="2436225" y="4701225"/>
            <a:ext cx="15396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사용자 정의 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8" name="Google Shape;4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4449" y="942475"/>
            <a:ext cx="2423161" cy="3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사전 구축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p38"/>
          <p:cNvSpPr txBox="1"/>
          <p:nvPr/>
        </p:nvSpPr>
        <p:spPr>
          <a:xfrm>
            <a:off x="78650" y="4829625"/>
            <a:ext cx="170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Manjari"/>
                <a:ea typeface="Manjari"/>
                <a:cs typeface="Manjari"/>
                <a:sym typeface="Manjari"/>
              </a:rPr>
              <a:t>+ </a:t>
            </a:r>
            <a:r>
              <a:rPr b="1" lang="en" sz="900">
                <a:latin typeface="Manjari"/>
                <a:ea typeface="Manjari"/>
                <a:cs typeface="Manjari"/>
                <a:sym typeface="Manjari"/>
              </a:rPr>
              <a:t>34,35페이지 추가 참고</a:t>
            </a:r>
            <a:endParaRPr b="1" sz="9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26" name="Google Shape;426;p39"/>
          <p:cNvGraphicFramePr/>
          <p:nvPr/>
        </p:nvGraphicFramePr>
        <p:xfrm>
          <a:off x="153825" y="17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444067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7" name="Google Shape;427;p39"/>
          <p:cNvGraphicFramePr/>
          <p:nvPr/>
        </p:nvGraphicFramePr>
        <p:xfrm>
          <a:off x="153825" y="243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8" name="Google Shape;428;p39"/>
          <p:cNvGraphicFramePr/>
          <p:nvPr/>
        </p:nvGraphicFramePr>
        <p:xfrm>
          <a:off x="1041950" y="31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29" name="Google Shape;429;p39"/>
          <p:cNvCxnSpPr/>
          <p:nvPr/>
        </p:nvCxnSpPr>
        <p:spPr>
          <a:xfrm>
            <a:off x="2373500" y="2145375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39"/>
          <p:cNvCxnSpPr/>
          <p:nvPr/>
        </p:nvCxnSpPr>
        <p:spPr>
          <a:xfrm>
            <a:off x="2373500" y="2852000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39"/>
          <p:cNvSpPr txBox="1"/>
          <p:nvPr/>
        </p:nvSpPr>
        <p:spPr>
          <a:xfrm>
            <a:off x="2634075" y="2085450"/>
            <a:ext cx="139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KoNLPy사용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39"/>
          <p:cNvSpPr txBox="1"/>
          <p:nvPr/>
        </p:nvSpPr>
        <p:spPr>
          <a:xfrm>
            <a:off x="2634075" y="2787800"/>
            <a:ext cx="34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품사 선택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39"/>
          <p:cNvSpPr txBox="1"/>
          <p:nvPr/>
        </p:nvSpPr>
        <p:spPr>
          <a:xfrm>
            <a:off x="2634075" y="2711600"/>
            <a:ext cx="39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-42925" y="4748175"/>
            <a:ext cx="479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*품사 : </a:t>
            </a:r>
            <a:r>
              <a:rPr lang="en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NNG(일반명사),  NNP(고유명사),VA(형용사), NR(수사), IC(감탄사), 어근(XR),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VV(동사), MAG(부사), VX(보조용언), JKS(주격조사), ETM(관형형 전성 어미), ETN(명사형 전성 어미), EC(연결 어미)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35" name="Google Shape;435;p39"/>
          <p:cNvGraphicFramePr/>
          <p:nvPr/>
        </p:nvGraphicFramePr>
        <p:xfrm>
          <a:off x="5884713" y="141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36" name="Google Shape;436;p39"/>
          <p:cNvGraphicFramePr/>
          <p:nvPr/>
        </p:nvGraphicFramePr>
        <p:xfrm>
          <a:off x="5910863" y="21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7" name="Google Shape;437;p39"/>
          <p:cNvSpPr txBox="1"/>
          <p:nvPr/>
        </p:nvSpPr>
        <p:spPr>
          <a:xfrm>
            <a:off x="5850867" y="921700"/>
            <a:ext cx="13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이어진 문장 분리</a:t>
            </a:r>
            <a:endParaRPr sz="900"/>
          </a:p>
        </p:txBody>
      </p:sp>
      <p:sp>
        <p:nvSpPr>
          <p:cNvPr id="438" name="Google Shape;438;p39"/>
          <p:cNvSpPr txBox="1"/>
          <p:nvPr/>
        </p:nvSpPr>
        <p:spPr>
          <a:xfrm>
            <a:off x="5603313" y="1204013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단문1</a:t>
            </a:r>
            <a:endParaRPr sz="900"/>
          </a:p>
        </p:txBody>
      </p:sp>
      <p:sp>
        <p:nvSpPr>
          <p:cNvPr id="439" name="Google Shape;439;p39"/>
          <p:cNvSpPr txBox="1"/>
          <p:nvPr/>
        </p:nvSpPr>
        <p:spPr>
          <a:xfrm>
            <a:off x="5656113" y="1923125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단문2</a:t>
            </a:r>
            <a:endParaRPr sz="900"/>
          </a:p>
        </p:txBody>
      </p:sp>
      <p:sp>
        <p:nvSpPr>
          <p:cNvPr id="440" name="Google Shape;440;p39"/>
          <p:cNvSpPr txBox="1"/>
          <p:nvPr/>
        </p:nvSpPr>
        <p:spPr>
          <a:xfrm>
            <a:off x="6961777" y="952875"/>
            <a:ext cx="172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이어진문장 점수</a:t>
            </a:r>
            <a:endParaRPr b="1"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= 분리된 단문 점수들의 합</a:t>
            </a:r>
            <a:endParaRPr b="1"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1" name="Google Shape;441;p39"/>
          <p:cNvSpPr/>
          <p:nvPr/>
        </p:nvSpPr>
        <p:spPr>
          <a:xfrm>
            <a:off x="7150163" y="1798425"/>
            <a:ext cx="268800" cy="2832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2" name="Google Shape;442;p39"/>
          <p:cNvCxnSpPr>
            <a:endCxn id="438" idx="1"/>
          </p:cNvCxnSpPr>
          <p:nvPr/>
        </p:nvCxnSpPr>
        <p:spPr>
          <a:xfrm flipH="1" rot="10800000">
            <a:off x="4500513" y="1365563"/>
            <a:ext cx="1102800" cy="20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39"/>
          <p:cNvSpPr txBox="1"/>
          <p:nvPr/>
        </p:nvSpPr>
        <p:spPr>
          <a:xfrm>
            <a:off x="5386925" y="2911750"/>
            <a:ext cx="77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더하기 점수</a:t>
            </a:r>
            <a:endParaRPr b="1" sz="1000"/>
          </a:p>
        </p:txBody>
      </p:sp>
      <p:cxnSp>
        <p:nvCxnSpPr>
          <p:cNvPr id="444" name="Google Shape;444;p39"/>
          <p:cNvCxnSpPr/>
          <p:nvPr/>
        </p:nvCxnSpPr>
        <p:spPr>
          <a:xfrm>
            <a:off x="6308600" y="25892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39"/>
          <p:cNvCxnSpPr/>
          <p:nvPr/>
        </p:nvCxnSpPr>
        <p:spPr>
          <a:xfrm>
            <a:off x="7215613" y="25892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39"/>
          <p:cNvCxnSpPr/>
          <p:nvPr/>
        </p:nvCxnSpPr>
        <p:spPr>
          <a:xfrm>
            <a:off x="8087963" y="25892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39"/>
          <p:cNvSpPr txBox="1"/>
          <p:nvPr/>
        </p:nvSpPr>
        <p:spPr>
          <a:xfrm>
            <a:off x="5383025" y="3252050"/>
            <a:ext cx="67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곱하기점수</a:t>
            </a:r>
            <a:endParaRPr b="1" sz="1000"/>
          </a:p>
        </p:txBody>
      </p:sp>
      <p:sp>
        <p:nvSpPr>
          <p:cNvPr id="448" name="Google Shape;448;p39"/>
          <p:cNvSpPr txBox="1"/>
          <p:nvPr/>
        </p:nvSpPr>
        <p:spPr>
          <a:xfrm>
            <a:off x="5910900" y="3655775"/>
            <a:ext cx="290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감성 </a:t>
            </a: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사전에서 단어와 품사가 일치하는 단어 찾아 점수 가져옴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단어가 없음 : 더히기 0, 곱하기 1점 부여 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-단어 일치, 품사 다름 : 일치하는 단어 점수 가져옴</a:t>
            </a:r>
            <a:endParaRPr sz="10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49" name="Google Shape;449;p39"/>
          <p:cNvGraphicFramePr/>
          <p:nvPr/>
        </p:nvGraphicFramePr>
        <p:xfrm>
          <a:off x="5910875" y="296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점수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점수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점수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점수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0" name="Google Shape;450;p39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텍스트 점수화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0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단문 </a:t>
            </a: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텍스트 점수화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57" name="Google Shape;457;p40"/>
          <p:cNvGraphicFramePr/>
          <p:nvPr/>
        </p:nvGraphicFramePr>
        <p:xfrm>
          <a:off x="173688" y="1883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58" name="Google Shape;458;p40"/>
          <p:cNvSpPr txBox="1"/>
          <p:nvPr/>
        </p:nvSpPr>
        <p:spPr>
          <a:xfrm>
            <a:off x="-157262" y="167743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단문</a:t>
            </a:r>
            <a:endParaRPr sz="900"/>
          </a:p>
        </p:txBody>
      </p:sp>
      <p:graphicFrame>
        <p:nvGraphicFramePr>
          <p:cNvPr id="459" name="Google Shape;459;p40"/>
          <p:cNvGraphicFramePr/>
          <p:nvPr/>
        </p:nvGraphicFramePr>
        <p:xfrm>
          <a:off x="3115413" y="203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{BA2AB61A-2CFA-4935-825D-5D07EB9C9482}</a:tableStyleId>
              </a:tblPr>
              <a:tblGrid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단어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b="1" lang="en" sz="1000">
                          <a:solidFill>
                            <a:srgbClr val="FF0000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460" name="Google Shape;460;p40"/>
          <p:cNvCxnSpPr/>
          <p:nvPr/>
        </p:nvCxnSpPr>
        <p:spPr>
          <a:xfrm>
            <a:off x="984500" y="2225588"/>
            <a:ext cx="21399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0"/>
          <p:cNvSpPr txBox="1"/>
          <p:nvPr/>
        </p:nvSpPr>
        <p:spPr>
          <a:xfrm>
            <a:off x="4416025" y="185000"/>
            <a:ext cx="158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가 </a:t>
            </a:r>
            <a:r>
              <a:rPr lang="en" sz="11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VA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이다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40"/>
          <p:cNvSpPr txBox="1"/>
          <p:nvPr/>
        </p:nvSpPr>
        <p:spPr>
          <a:xfrm>
            <a:off x="4797025" y="351100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VA + ETM + NNP/NNG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형태인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40"/>
          <p:cNvSpPr txBox="1"/>
          <p:nvPr/>
        </p:nvSpPr>
        <p:spPr>
          <a:xfrm>
            <a:off x="-42925" y="4671975"/>
            <a:ext cx="479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 VA(형용사), ETM(관형어전성어미), NNP(고유명사), NNG(일반명사), EC(연결어미), VV(동사)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5068250" y="479975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VA의 곱하기 점수 * NNP 점수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4797025" y="777038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NNP/NNG + VA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형태인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6" name="Google Shape;466;p40"/>
          <p:cNvSpPr txBox="1"/>
          <p:nvPr/>
        </p:nvSpPr>
        <p:spPr>
          <a:xfrm>
            <a:off x="5068250" y="918600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NNP/NNG점수 * VA의 곱하기 점수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7" name="Google Shape;467;p40"/>
          <p:cNvSpPr txBox="1"/>
          <p:nvPr/>
        </p:nvSpPr>
        <p:spPr>
          <a:xfrm>
            <a:off x="4797025" y="1172888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VA + -게(EC) + ?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형태인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5449250" y="2796850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k*1로 계산 (덧셈점수값 0을 1로 변경)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9" name="Google Shape;469;p40"/>
          <p:cNvSpPr txBox="1"/>
          <p:nvPr/>
        </p:nvSpPr>
        <p:spPr>
          <a:xfrm>
            <a:off x="4797025" y="1614213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위의 3개 경우에 모두 해당되지 않는 형태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인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0" name="Google Shape;470;p40"/>
          <p:cNvSpPr txBox="1"/>
          <p:nvPr/>
        </p:nvSpPr>
        <p:spPr>
          <a:xfrm>
            <a:off x="5068250" y="1792950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VA의 더하기 점수가 더해짐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1" name="Google Shape;471;p40"/>
          <p:cNvSpPr txBox="1"/>
          <p:nvPr/>
        </p:nvSpPr>
        <p:spPr>
          <a:xfrm>
            <a:off x="4416025" y="2031850"/>
            <a:ext cx="26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가 </a:t>
            </a:r>
            <a:r>
              <a:rPr lang="en" sz="11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VA가 아닌 덧셈품사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이다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2" name="Google Shape;472;p40"/>
          <p:cNvSpPr txBox="1"/>
          <p:nvPr/>
        </p:nvSpPr>
        <p:spPr>
          <a:xfrm>
            <a:off x="-42925" y="4851000"/>
            <a:ext cx="688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 덧셈품사 : 더하기점수만 가지는 품사 / 곱셈품사 : 곱하기점수만 가지는 품사</a:t>
            </a:r>
            <a:endParaRPr sz="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40"/>
          <p:cNvSpPr txBox="1"/>
          <p:nvPr/>
        </p:nvSpPr>
        <p:spPr>
          <a:xfrm>
            <a:off x="4797025" y="2228288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곱셈품사 * 덧셈품사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형태인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068250" y="2433363"/>
            <a:ext cx="37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곱셈품사 점수가 1(중성)이 아닌 k값이고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덧셈품사 점수가 0(중성)인 경우 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5068250" y="1329863"/>
            <a:ext cx="375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VA의 곱하기점수 * ?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6" name="Google Shape;476;p40"/>
          <p:cNvSpPr txBox="1"/>
          <p:nvPr/>
        </p:nvSpPr>
        <p:spPr>
          <a:xfrm>
            <a:off x="4416025" y="4295150"/>
            <a:ext cx="26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가 </a:t>
            </a:r>
            <a:r>
              <a:rPr lang="en" sz="11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VA와 VV가 아닌 곱셈품사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이다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40"/>
          <p:cNvSpPr txBox="1"/>
          <p:nvPr/>
        </p:nvSpPr>
        <p:spPr>
          <a:xfrm>
            <a:off x="4797025" y="4483925"/>
            <a:ext cx="37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뒤에 나오는 단어 점수에 곱셈품사 점수 곱하기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(= 곱셈품사점수 * ? 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40"/>
          <p:cNvSpPr txBox="1"/>
          <p:nvPr/>
        </p:nvSpPr>
        <p:spPr>
          <a:xfrm>
            <a:off x="4416025" y="3020200"/>
            <a:ext cx="266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품사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가 </a:t>
            </a:r>
            <a:r>
              <a:rPr lang="en" sz="11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VV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이다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0"/>
          <p:cNvSpPr txBox="1"/>
          <p:nvPr/>
        </p:nvSpPr>
        <p:spPr>
          <a:xfrm>
            <a:off x="4797025" y="3207325"/>
            <a:ext cx="375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맨 끝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인 경우 (?+?+...+VV)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A4C2F4"/>
                </a:highlight>
                <a:latin typeface="Nanum Gothic"/>
                <a:ea typeface="Nanum Gothic"/>
                <a:cs typeface="Nanum Gothic"/>
                <a:sym typeface="Nanum Gothic"/>
              </a:rPr>
              <a:t>맨 끝이 아닌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경우</a:t>
            </a: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0" name="Google Shape;480;p40"/>
          <p:cNvSpPr txBox="1"/>
          <p:nvPr/>
        </p:nvSpPr>
        <p:spPr>
          <a:xfrm>
            <a:off x="5068250" y="3359725"/>
            <a:ext cx="37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처음부터 VV전까지 계산된 결과에 VV 점수곱해짐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(계산되어진 점수) * VV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1" name="Google Shape;481;p40"/>
          <p:cNvSpPr txBox="1"/>
          <p:nvPr/>
        </p:nvSpPr>
        <p:spPr>
          <a:xfrm>
            <a:off x="5068250" y="3881450"/>
            <a:ext cx="37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뒤에 나오는 단어 점수에 VV 점수 곱하기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(= VV * ?)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82" name="Google Shape;482;p40"/>
          <p:cNvCxnSpPr/>
          <p:nvPr/>
        </p:nvCxnSpPr>
        <p:spPr>
          <a:xfrm>
            <a:off x="4416025" y="2084188"/>
            <a:ext cx="422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0"/>
          <p:cNvCxnSpPr/>
          <p:nvPr/>
        </p:nvCxnSpPr>
        <p:spPr>
          <a:xfrm>
            <a:off x="4416025" y="3087113"/>
            <a:ext cx="422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40"/>
          <p:cNvCxnSpPr/>
          <p:nvPr/>
        </p:nvCxnSpPr>
        <p:spPr>
          <a:xfrm>
            <a:off x="4416025" y="4371338"/>
            <a:ext cx="4227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0"/>
          <p:cNvCxnSpPr/>
          <p:nvPr/>
        </p:nvCxnSpPr>
        <p:spPr>
          <a:xfrm>
            <a:off x="4410150" y="783575"/>
            <a:ext cx="278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0"/>
          <p:cNvCxnSpPr/>
          <p:nvPr/>
        </p:nvCxnSpPr>
        <p:spPr>
          <a:xfrm>
            <a:off x="4410150" y="1229550"/>
            <a:ext cx="278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0"/>
          <p:cNvCxnSpPr/>
          <p:nvPr/>
        </p:nvCxnSpPr>
        <p:spPr>
          <a:xfrm>
            <a:off x="4410150" y="1638113"/>
            <a:ext cx="278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0"/>
          <p:cNvCxnSpPr/>
          <p:nvPr/>
        </p:nvCxnSpPr>
        <p:spPr>
          <a:xfrm>
            <a:off x="4410150" y="3802163"/>
            <a:ext cx="2782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0"/>
          <p:cNvCxnSpPr/>
          <p:nvPr/>
        </p:nvCxnSpPr>
        <p:spPr>
          <a:xfrm rot="10800000">
            <a:off x="3355400" y="3152913"/>
            <a:ext cx="562500" cy="0"/>
          </a:xfrm>
          <a:prstGeom prst="straightConnector1">
            <a:avLst/>
          </a:prstGeom>
          <a:noFill/>
          <a:ln cap="flat" cmpd="sng" w="28575">
            <a:solidFill>
              <a:srgbClr val="9E9E9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0"/>
          <p:cNvSpPr txBox="1"/>
          <p:nvPr/>
        </p:nvSpPr>
        <p:spPr>
          <a:xfrm>
            <a:off x="173700" y="2850700"/>
            <a:ext cx="33051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단문의 모든 (단어, 품사) 에 대해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왼쪽 과정을 거치면 </a:t>
            </a: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계산식 세워짐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ex) (a+b*c+d*e)*f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= 점수 계산 결과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1" name="Google Shape;491;p40"/>
          <p:cNvSpPr txBox="1"/>
          <p:nvPr/>
        </p:nvSpPr>
        <p:spPr>
          <a:xfrm>
            <a:off x="4797025" y="117500"/>
            <a:ext cx="28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5086550" y="339850"/>
            <a:ext cx="28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0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3" name="Google Shape;493;p40"/>
          <p:cNvSpPr txBox="1"/>
          <p:nvPr/>
        </p:nvSpPr>
        <p:spPr>
          <a:xfrm>
            <a:off x="4797025" y="707275"/>
            <a:ext cx="28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4" name="Google Shape;494;p40"/>
          <p:cNvSpPr txBox="1"/>
          <p:nvPr/>
        </p:nvSpPr>
        <p:spPr>
          <a:xfrm>
            <a:off x="5373050" y="1096848"/>
            <a:ext cx="28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4781100" y="2981150"/>
            <a:ext cx="28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496" name="Google Shape;496;p40"/>
          <p:cNvCxnSpPr>
            <a:endCxn id="461" idx="1"/>
          </p:cNvCxnSpPr>
          <p:nvPr/>
        </p:nvCxnSpPr>
        <p:spPr>
          <a:xfrm flipH="1" rot="10800000">
            <a:off x="4078525" y="362000"/>
            <a:ext cx="337500" cy="18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0"/>
          <p:cNvCxnSpPr>
            <a:endCxn id="471" idx="1"/>
          </p:cNvCxnSpPr>
          <p:nvPr/>
        </p:nvCxnSpPr>
        <p:spPr>
          <a:xfrm flipH="1" rot="10800000">
            <a:off x="4088725" y="2208850"/>
            <a:ext cx="3273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40"/>
          <p:cNvCxnSpPr>
            <a:endCxn id="478" idx="1"/>
          </p:cNvCxnSpPr>
          <p:nvPr/>
        </p:nvCxnSpPr>
        <p:spPr>
          <a:xfrm>
            <a:off x="4098625" y="2300500"/>
            <a:ext cx="317400" cy="8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0"/>
          <p:cNvCxnSpPr>
            <a:endCxn id="476" idx="1"/>
          </p:cNvCxnSpPr>
          <p:nvPr/>
        </p:nvCxnSpPr>
        <p:spPr>
          <a:xfrm>
            <a:off x="4078525" y="2210150"/>
            <a:ext cx="337500" cy="22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40"/>
          <p:cNvSpPr txBox="1"/>
          <p:nvPr/>
        </p:nvSpPr>
        <p:spPr>
          <a:xfrm>
            <a:off x="5490175" y="1984875"/>
            <a:ext cx="28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njari"/>
                <a:ea typeface="Manjari"/>
                <a:cs typeface="Manjari"/>
                <a:sym typeface="Manjari"/>
              </a:rPr>
              <a:t>**</a:t>
            </a:r>
            <a:endParaRPr sz="8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>
            <a:off x="4749875" y="2178613"/>
            <a:ext cx="28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njari"/>
                <a:ea typeface="Manjari"/>
                <a:cs typeface="Manjari"/>
                <a:sym typeface="Manjari"/>
              </a:rPr>
              <a:t>**</a:t>
            </a:r>
            <a:endParaRPr sz="8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7" name="Google Shape;507;p41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리뷰 점수 기반 어플 분석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08" name="Google Shape;508;p41"/>
          <p:cNvGraphicFramePr/>
          <p:nvPr/>
        </p:nvGraphicFramePr>
        <p:xfrm>
          <a:off x="96300" y="228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{7AE158E2-D5DA-45E4-B124-0B5CEED52ACA}</a:tableStyleId>
              </a:tblPr>
              <a:tblGrid>
                <a:gridCol w="3947000"/>
                <a:gridCol w="813950"/>
                <a:gridCol w="737425"/>
              </a:tblGrid>
              <a:tr h="22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리뷰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별점(1~5)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계산점수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시간과 번거로움 일시에 해결 아주 유용합니다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37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타은행보다 앱이 보기 편해요~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앱이 기본적으로 너무 무겁고 일반 고객이 쓰지 않는 기능이 너무 많아 불편합니다 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-4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39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…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09" name="Google Shape;509;p41"/>
          <p:cNvSpPr/>
          <p:nvPr/>
        </p:nvSpPr>
        <p:spPr>
          <a:xfrm rot="5400000">
            <a:off x="4747700" y="1642525"/>
            <a:ext cx="201000" cy="1095000"/>
          </a:xfrm>
          <a:prstGeom prst="leftBracket">
            <a:avLst>
              <a:gd fmla="val 0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"/>
          <p:cNvSpPr txBox="1"/>
          <p:nvPr/>
        </p:nvSpPr>
        <p:spPr>
          <a:xfrm>
            <a:off x="3967100" y="1424275"/>
            <a:ext cx="176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Manjari"/>
                <a:ea typeface="Manjari"/>
                <a:cs typeface="Manjari"/>
                <a:sym typeface="Manjari"/>
              </a:rPr>
              <a:t>실제 평점과</a:t>
            </a:r>
            <a:endParaRPr b="1" sz="1100" u="sng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latin typeface="Manjari"/>
                <a:ea typeface="Manjari"/>
                <a:cs typeface="Manjari"/>
                <a:sym typeface="Manjari"/>
              </a:rPr>
              <a:t>계산한 결과 비교</a:t>
            </a:r>
            <a:endParaRPr b="1" sz="1100" u="sng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jari"/>
                <a:ea typeface="Manjari"/>
                <a:cs typeface="Manjari"/>
                <a:sym typeface="Manjari"/>
              </a:rPr>
              <a:t>→ 계산 신뢰도 파악</a:t>
            </a:r>
            <a:endParaRPr sz="11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5805500" y="2187550"/>
            <a:ext cx="37683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njari"/>
              <a:buAutoNum type="arabicPeriod"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은행간 비교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은행별 어플 리뷰 평균계산점수 산출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 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njari"/>
              <a:buAutoNum type="arabicPeriod"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은행별 긍/부정 정도 분석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은행별 긍부정 리뷰 워드 클라우드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anjari"/>
              <a:buAutoNum type="arabicPeriod"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은행별 부정 키워드별 점수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워드 클라우드 기반 평균 리뷰 산출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512" name="Google Shape;512;p41"/>
          <p:cNvCxnSpPr/>
          <p:nvPr/>
        </p:nvCxnSpPr>
        <p:spPr>
          <a:xfrm>
            <a:off x="5515200" y="3013750"/>
            <a:ext cx="321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42"/>
          <p:cNvSpPr txBox="1"/>
          <p:nvPr>
            <p:ph idx="1" type="subTitle"/>
          </p:nvPr>
        </p:nvSpPr>
        <p:spPr>
          <a:xfrm>
            <a:off x="3119975" y="2793475"/>
            <a:ext cx="29040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PROBLEMATICS</a:t>
            </a:r>
            <a:endParaRPr sz="2200"/>
          </a:p>
        </p:txBody>
      </p:sp>
      <p:sp>
        <p:nvSpPr>
          <p:cNvPr id="519" name="Google Shape;519;p42"/>
          <p:cNvSpPr txBox="1"/>
          <p:nvPr>
            <p:ph idx="2" type="subTitle"/>
          </p:nvPr>
        </p:nvSpPr>
        <p:spPr>
          <a:xfrm>
            <a:off x="3310050" y="3209675"/>
            <a:ext cx="2523900" cy="6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직면한 문제들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42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43"/>
          <p:cNvSpPr txBox="1"/>
          <p:nvPr/>
        </p:nvSpPr>
        <p:spPr>
          <a:xfrm>
            <a:off x="393900" y="587725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anum Gothic"/>
                <a:ea typeface="Nanum Gothic"/>
                <a:cs typeface="Nanum Gothic"/>
                <a:sym typeface="Nanum Gothic"/>
              </a:rPr>
              <a:t>사전 구축 과정에서의 문제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43"/>
          <p:cNvSpPr txBox="1"/>
          <p:nvPr/>
        </p:nvSpPr>
        <p:spPr>
          <a:xfrm>
            <a:off x="393900" y="2485750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anum Gothic"/>
                <a:ea typeface="Nanum Gothic"/>
                <a:cs typeface="Nanum Gothic"/>
                <a:sym typeface="Nanum Gothic"/>
              </a:rPr>
              <a:t>점수 계산 과정에서의 문제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43"/>
          <p:cNvSpPr txBox="1"/>
          <p:nvPr/>
        </p:nvSpPr>
        <p:spPr>
          <a:xfrm>
            <a:off x="648725" y="1032825"/>
            <a:ext cx="7889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부사인 ‘안’이 명사로 분류되는 등 일부 단어의 분류상의 문제(코모란 자체의 문제)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중립 단어의 점수 부여 문제. 덧셈 점수만 활용될 때는 0이, 강화될 때는 1이 중성적임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‘별 하나도 아깝’ 등 하나의 어구가 관용적으로 사용되어 계산되는 점수와 다른 경우가 있음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‘모임 통장’등 개별 은행이 제공하는 특수한 기능들의 존재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‘업데이트’ 등 문맥에 따라 긍정적일 수도, 부정적일 수도 있는 단어들의 점수 부여 문제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9" name="Google Shape;529;p43"/>
          <p:cNvSpPr txBox="1"/>
          <p:nvPr/>
        </p:nvSpPr>
        <p:spPr>
          <a:xfrm>
            <a:off x="627450" y="2955825"/>
            <a:ext cx="7889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이어진 문장과 안은 문장의 구분, 안은문장의 처리 (특히 강화자를 한정시키는 문제)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하나의 오류, 특히 부정 점수의 강화자가 문장의 점수 전체를 좌우하는 위험 부담을 분산시킬 필요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“다른 좋은 은행 쓰면 되지 왜 이거 씀?” 처럼 직접적으로 부정어가 등장하지 않는 경우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‘아니다’ 라는 서술어가 앞의 문장을 어떻게 부정하는지 (0을 곱하는가, -1을 곱하는가?)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관형사는 수식하는 명사에만, 서술어는 문장 전체에 곱해지는 등 강화 대상 한정시킬 필요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보조사의 역할을 어떻게 표현할 것인지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44"/>
          <p:cNvSpPr txBox="1"/>
          <p:nvPr/>
        </p:nvSpPr>
        <p:spPr>
          <a:xfrm>
            <a:off x="778575" y="841275"/>
            <a:ext cx="298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‘안’ 등 품사가 잘못 나오는 문제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6" name="Google Shape;536;p44"/>
          <p:cNvSpPr txBox="1"/>
          <p:nvPr/>
        </p:nvSpPr>
        <p:spPr>
          <a:xfrm>
            <a:off x="637575" y="2497725"/>
            <a:ext cx="312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단어가 깨져서 끊어져 나오는 문제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(끊어져서 나온 단어 때문에 일부 단어 개수가 지나치게 크게 나옴 ex. 번호, 계좌)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p44"/>
          <p:cNvSpPr txBox="1"/>
          <p:nvPr/>
        </p:nvSpPr>
        <p:spPr>
          <a:xfrm>
            <a:off x="637575" y="3653175"/>
            <a:ext cx="312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맞춤법 교정기가 교정해주지 못하는 오타, 줄임말 등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44"/>
          <p:cNvSpPr txBox="1"/>
          <p:nvPr/>
        </p:nvSpPr>
        <p:spPr>
          <a:xfrm>
            <a:off x="3797850" y="841275"/>
            <a:ext cx="445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사용자 정의 사전에 다른 품사로 등록한다.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잘못 분류된 단어가 해당하는 문장을 찾는 코드를 통해,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가장 많이 쓰이는 맥락을 확인하고 그에 맞춘다.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부사 혹은 명사가 될 수 있는 단어가 문장의 끝에 나올 때 부사로 인식한다.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9" name="Google Shape;539;p44"/>
          <p:cNvSpPr txBox="1"/>
          <p:nvPr/>
        </p:nvSpPr>
        <p:spPr>
          <a:xfrm>
            <a:off x="3797850" y="2497713"/>
            <a:ext cx="393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이 분야에서 사용되는 합성어들을 사용자 정의 사전에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0" name="Google Shape;540;p44"/>
          <p:cNvSpPr txBox="1"/>
          <p:nvPr/>
        </p:nvSpPr>
        <p:spPr>
          <a:xfrm>
            <a:off x="3884406" y="3653175"/>
            <a:ext cx="4456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‘업뎃,’ ‘업댓,’ 등 자주 등장하는 경우 user dictionary에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이외의 경우에는 맥락 없이 보아도 무엇의 오타 혹은 줄임말인지 명백한 경우에만 user dic.에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1" name="Google Shape;541;p44"/>
          <p:cNvCxnSpPr/>
          <p:nvPr/>
        </p:nvCxnSpPr>
        <p:spPr>
          <a:xfrm>
            <a:off x="3797875" y="949725"/>
            <a:ext cx="0" cy="11043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44"/>
          <p:cNvCxnSpPr/>
          <p:nvPr/>
        </p:nvCxnSpPr>
        <p:spPr>
          <a:xfrm>
            <a:off x="3797875" y="2622525"/>
            <a:ext cx="0" cy="5424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3" name="Google Shape;543;p44"/>
          <p:cNvCxnSpPr/>
          <p:nvPr/>
        </p:nvCxnSpPr>
        <p:spPr>
          <a:xfrm>
            <a:off x="3797875" y="3788800"/>
            <a:ext cx="0" cy="9219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44"/>
          <p:cNvSpPr txBox="1"/>
          <p:nvPr/>
        </p:nvSpPr>
        <p:spPr>
          <a:xfrm>
            <a:off x="393900" y="274925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anum Gothic"/>
                <a:ea typeface="Nanum Gothic"/>
                <a:cs typeface="Nanum Gothic"/>
                <a:sym typeface="Nanum Gothic"/>
              </a:rPr>
              <a:t>사전 구축 과정에서의 문제 해결 방안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45"/>
          <p:cNvSpPr txBox="1"/>
          <p:nvPr/>
        </p:nvSpPr>
        <p:spPr>
          <a:xfrm>
            <a:off x="553225" y="762450"/>
            <a:ext cx="31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일부 명사가 형용사처럼 기능하는 경우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45"/>
          <p:cNvSpPr txBox="1"/>
          <p:nvPr/>
        </p:nvSpPr>
        <p:spPr>
          <a:xfrm>
            <a:off x="3801875" y="762463"/>
            <a:ext cx="4932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명사 앞에 명사가 나오면 앞의 명사를 형용사처럼 계산하도록 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그 외, 이 분야에서 사용되는 고유한 합성어는 user dic.에 추가해 준다. Ex. 간편 결제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p45"/>
          <p:cNvSpPr txBox="1"/>
          <p:nvPr/>
        </p:nvSpPr>
        <p:spPr>
          <a:xfrm>
            <a:off x="3769350" y="1547550"/>
            <a:ext cx="4723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‘-하-’ 같은 동사파생접미사, 형용사파생접미사가 붙으면 서술어가 되어 reinforcer 값을 가질 수 있도록 한다. Ex. 한눈에 보기 불편하네요: ‘한눈에 보기’라는 긍정적인 명사절을 부정적으로 강화하는 ‘불편(명사) / -하-(접미사)’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553225" y="2895150"/>
            <a:ext cx="3123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양가적인 단어의 경우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4" name="Google Shape;554;p45"/>
          <p:cNvSpPr txBox="1"/>
          <p:nvPr/>
        </p:nvSpPr>
        <p:spPr>
          <a:xfrm>
            <a:off x="3801875" y="2895163"/>
            <a:ext cx="51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별점에 따라 양가적인 값을 부여한다.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(문제 해결 방안으로 구상했으나 최종 구현은 되지 않음, 중성값 부여함)</a:t>
            </a:r>
            <a:endParaRPr sz="11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5" name="Google Shape;555;p45"/>
          <p:cNvSpPr txBox="1"/>
          <p:nvPr/>
        </p:nvSpPr>
        <p:spPr>
          <a:xfrm>
            <a:off x="0" y="3719838"/>
            <a:ext cx="367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중성이지만, 강화될 때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부여 필요가 있는 경우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6" name="Google Shape;556;p45"/>
          <p:cNvSpPr txBox="1"/>
          <p:nvPr/>
        </p:nvSpPr>
        <p:spPr>
          <a:xfrm>
            <a:off x="3801875" y="3719825"/>
            <a:ext cx="478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더해지기만 할 때는 0,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강화 대상이 될 때는 1을 값으로 갖도록 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7" name="Google Shape;557;p45"/>
          <p:cNvCxnSpPr/>
          <p:nvPr/>
        </p:nvCxnSpPr>
        <p:spPr>
          <a:xfrm>
            <a:off x="3774775" y="857838"/>
            <a:ext cx="0" cy="1584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5"/>
          <p:cNvCxnSpPr/>
          <p:nvPr/>
        </p:nvCxnSpPr>
        <p:spPr>
          <a:xfrm>
            <a:off x="3769350" y="3002338"/>
            <a:ext cx="0" cy="4035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5"/>
          <p:cNvCxnSpPr/>
          <p:nvPr/>
        </p:nvCxnSpPr>
        <p:spPr>
          <a:xfrm>
            <a:off x="3774775" y="3811763"/>
            <a:ext cx="1800" cy="3798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750274" y="27794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3410701" y="17940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OBJECTIVES</a:t>
            </a:r>
            <a:endParaRPr sz="1300"/>
          </a:p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3433801" y="21220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3" type="title"/>
          </p:nvPr>
        </p:nvSpPr>
        <p:spPr>
          <a:xfrm>
            <a:off x="4042051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3204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5116045" y="18028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PROCESS</a:t>
            </a:r>
            <a:endParaRPr sz="1300"/>
          </a:p>
        </p:txBody>
      </p:sp>
      <p:sp>
        <p:nvSpPr>
          <p:cNvPr id="203" name="Google Shape;203;p28"/>
          <p:cNvSpPr txBox="1"/>
          <p:nvPr>
            <p:ph idx="2" type="subTitle"/>
          </p:nvPr>
        </p:nvSpPr>
        <p:spPr>
          <a:xfrm>
            <a:off x="5659195" y="2122000"/>
            <a:ext cx="12363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프로젝트 개발 경과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8"/>
          <p:cNvSpPr txBox="1"/>
          <p:nvPr>
            <p:ph idx="3" type="title"/>
          </p:nvPr>
        </p:nvSpPr>
        <p:spPr>
          <a:xfrm>
            <a:off x="5747395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6821401" y="17940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PROBLEMATICS</a:t>
            </a:r>
            <a:endParaRPr sz="1300"/>
          </a:p>
        </p:txBody>
      </p:sp>
      <p:sp>
        <p:nvSpPr>
          <p:cNvPr id="206" name="Google Shape;206;p28"/>
          <p:cNvSpPr txBox="1"/>
          <p:nvPr>
            <p:ph idx="2" type="subTitle"/>
          </p:nvPr>
        </p:nvSpPr>
        <p:spPr>
          <a:xfrm>
            <a:off x="7248150" y="2084350"/>
            <a:ext cx="15642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직면한 문제와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해결 방안 구상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8"/>
          <p:cNvSpPr txBox="1"/>
          <p:nvPr>
            <p:ph idx="3" type="title"/>
          </p:nvPr>
        </p:nvSpPr>
        <p:spPr>
          <a:xfrm>
            <a:off x="7452751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3410701" y="360008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RESULT SUMMARY</a:t>
            </a:r>
            <a:endParaRPr sz="1300"/>
          </a:p>
        </p:txBody>
      </p:sp>
      <p:sp>
        <p:nvSpPr>
          <p:cNvPr id="209" name="Google Shape;209;p28"/>
          <p:cNvSpPr txBox="1"/>
          <p:nvPr>
            <p:ph idx="2" type="subTitle"/>
          </p:nvPr>
        </p:nvSpPr>
        <p:spPr>
          <a:xfrm>
            <a:off x="3433801" y="392805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결과물 요약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8"/>
          <p:cNvSpPr txBox="1"/>
          <p:nvPr>
            <p:ph idx="3" type="title"/>
          </p:nvPr>
        </p:nvSpPr>
        <p:spPr>
          <a:xfrm>
            <a:off x="4042051" y="306643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5116045" y="3593993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CODE</a:t>
            </a:r>
            <a:endParaRPr sz="1300"/>
          </a:p>
        </p:txBody>
      </p:sp>
      <p:sp>
        <p:nvSpPr>
          <p:cNvPr id="212" name="Google Shape;212;p28"/>
          <p:cNvSpPr txBox="1"/>
          <p:nvPr>
            <p:ph idx="2" type="subTitle"/>
          </p:nvPr>
        </p:nvSpPr>
        <p:spPr>
          <a:xfrm>
            <a:off x="5139145" y="392805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자세한 코드 설명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8"/>
          <p:cNvSpPr txBox="1"/>
          <p:nvPr>
            <p:ph idx="3" type="title"/>
          </p:nvPr>
        </p:nvSpPr>
        <p:spPr>
          <a:xfrm>
            <a:off x="5747395" y="306643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6821389" y="35776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DICTIONARY</a:t>
            </a:r>
            <a:endParaRPr sz="1300"/>
          </a:p>
        </p:txBody>
      </p:sp>
      <p:sp>
        <p:nvSpPr>
          <p:cNvPr id="215" name="Google Shape;215;p28"/>
          <p:cNvSpPr txBox="1"/>
          <p:nvPr>
            <p:ph idx="2" type="subTitle"/>
          </p:nvPr>
        </p:nvSpPr>
        <p:spPr>
          <a:xfrm>
            <a:off x="6844489" y="3928044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산출된 사전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8"/>
          <p:cNvSpPr txBox="1"/>
          <p:nvPr>
            <p:ph idx="3" type="title"/>
          </p:nvPr>
        </p:nvSpPr>
        <p:spPr>
          <a:xfrm>
            <a:off x="7452739" y="3044019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06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6"/>
          <p:cNvSpPr txBox="1"/>
          <p:nvPr/>
        </p:nvSpPr>
        <p:spPr>
          <a:xfrm>
            <a:off x="418875" y="302975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anum Gothic"/>
                <a:ea typeface="Nanum Gothic"/>
                <a:cs typeface="Nanum Gothic"/>
                <a:sym typeface="Nanum Gothic"/>
              </a:rPr>
              <a:t>점수 계산 과정에서의 문제 해결 방안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778575" y="1146075"/>
            <a:ext cx="298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문장 분리 문제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p46"/>
          <p:cNvSpPr txBox="1"/>
          <p:nvPr/>
        </p:nvSpPr>
        <p:spPr>
          <a:xfrm>
            <a:off x="637575" y="2802525"/>
            <a:ext cx="312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관형사, 부사, 동사 등 강화자의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강화 대상 한정할 필요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3797850" y="1146075"/>
            <a:ext cx="49599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연결어미와 종결어미를 기준으로 문장을 분리한다.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이를 통해 이어진문장을 구분하고,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강화자 하나가 문장 전체의 긍부정을 결정하는 위험을 분산시킨다.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전성어미가 있을 경우 가장 가까운 jks를  찾아 안은문장을 구분한다.</a:t>
            </a:r>
            <a:r>
              <a:rPr lang="en" sz="11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 (시도했으나 처리가 오래 걸리고 오류 위험이 커 최종 구현되지 않음)</a:t>
            </a:r>
            <a:endParaRPr sz="11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9" name="Google Shape;569;p46"/>
          <p:cNvSpPr txBox="1"/>
          <p:nvPr/>
        </p:nvSpPr>
        <p:spPr>
          <a:xfrm>
            <a:off x="3797850" y="2802525"/>
            <a:ext cx="495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자주 사용되는 문장들을 찾아보고, 유의미한 빈도인 경우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문법을 코드로 구현한다.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70" name="Google Shape;570;p46"/>
          <p:cNvCxnSpPr/>
          <p:nvPr/>
        </p:nvCxnSpPr>
        <p:spPr>
          <a:xfrm>
            <a:off x="3797875" y="1254525"/>
            <a:ext cx="0" cy="11043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6"/>
          <p:cNvCxnSpPr/>
          <p:nvPr/>
        </p:nvCxnSpPr>
        <p:spPr>
          <a:xfrm>
            <a:off x="3797875" y="2927325"/>
            <a:ext cx="0" cy="4011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46"/>
          <p:cNvSpPr/>
          <p:nvPr/>
        </p:nvSpPr>
        <p:spPr>
          <a:xfrm rot="-5400000">
            <a:off x="4066125" y="3397900"/>
            <a:ext cx="509700" cy="625500"/>
          </a:xfrm>
          <a:prstGeom prst="bentArrow">
            <a:avLst>
              <a:gd fmla="val 9672" name="adj1"/>
              <a:gd fmla="val 13710" name="adj2"/>
              <a:gd fmla="val 16936" name="adj3"/>
              <a:gd fmla="val 43750" name="adj4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573" name="Google Shape;573;p46"/>
          <p:cNvSpPr txBox="1"/>
          <p:nvPr/>
        </p:nvSpPr>
        <p:spPr>
          <a:xfrm>
            <a:off x="4680100" y="3641125"/>
            <a:ext cx="3792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어떤 경우에 어떤 것을 강화 대상으로 선택하는지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자세한 방안에 관해서는 이전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프로젝트 경과 부분에서 더 자세히 설명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47"/>
          <p:cNvSpPr txBox="1"/>
          <p:nvPr>
            <p:ph idx="1" type="subTitle"/>
          </p:nvPr>
        </p:nvSpPr>
        <p:spPr>
          <a:xfrm>
            <a:off x="2598725" y="2793475"/>
            <a:ext cx="39465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 SUMMARY</a:t>
            </a:r>
            <a:endParaRPr sz="2200"/>
          </a:p>
        </p:txBody>
      </p:sp>
      <p:sp>
        <p:nvSpPr>
          <p:cNvPr id="580" name="Google Shape;580;p47"/>
          <p:cNvSpPr txBox="1"/>
          <p:nvPr>
            <p:ph idx="2" type="subTitle"/>
          </p:nvPr>
        </p:nvSpPr>
        <p:spPr>
          <a:xfrm>
            <a:off x="930625" y="3209675"/>
            <a:ext cx="7282800" cy="6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결과물 요약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(구체적인 내용은 프로젝트 최종 발표 자료에 포함)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1" name="Google Shape;581;p47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48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긍부정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계산 최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종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결과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48"/>
          <p:cNvSpPr txBox="1"/>
          <p:nvPr/>
        </p:nvSpPr>
        <p:spPr>
          <a:xfrm>
            <a:off x="4733275" y="4003500"/>
            <a:ext cx="44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토스&gt;한국씨티,하나,카카오,우리&gt;K뱅크,NH, SC제일, 신한&gt;KB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152400" y="3856900"/>
            <a:ext cx="436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2021.01~2021.09 기간(리뷰 이벤트 기간 제외)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은행별 리뷰 긍부정 계산 점수의 평균</a:t>
            </a:r>
            <a:endParaRPr/>
          </a:p>
        </p:txBody>
      </p:sp>
      <p:pic>
        <p:nvPicPr>
          <p:cNvPr id="590" name="Google Shape;590;p48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950"/>
            <a:ext cx="4446831" cy="27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631" y="941950"/>
            <a:ext cx="4239967" cy="282032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8"/>
          <p:cNvSpPr txBox="1"/>
          <p:nvPr/>
        </p:nvSpPr>
        <p:spPr>
          <a:xfrm>
            <a:off x="894075" y="4391525"/>
            <a:ext cx="75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&lt;고객 불만 지수가 낮은 TOP 4 은행&gt;</a:t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highlight>
                  <a:schemeClr val="accent4"/>
                </a:highlight>
                <a:latin typeface="Nanum Gothic"/>
                <a:ea typeface="Nanum Gothic"/>
                <a:cs typeface="Nanum Gothic"/>
                <a:sym typeface="Nanum Gothic"/>
              </a:rPr>
              <a:t>토스, 한국씨티, 하나, 카카오</a:t>
            </a:r>
            <a:endParaRPr b="1" sz="1500">
              <a:solidFill>
                <a:schemeClr val="lt2"/>
              </a:solidFill>
              <a:highlight>
                <a:schemeClr val="accent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49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긍부정 계산 신뢰도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9" name="Google Shape;599;p49"/>
          <p:cNvSpPr txBox="1"/>
          <p:nvPr/>
        </p:nvSpPr>
        <p:spPr>
          <a:xfrm>
            <a:off x="1052073" y="3843975"/>
            <a:ext cx="30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각 10개 은행의 신뢰도 평균: 82.1 %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최고 신뢰도: 91.8% (KB국민은행)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최저 신뢰도: 76.5% (신한은행)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0" name="Google Shape;6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13" y="1249150"/>
            <a:ext cx="7780775" cy="23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49"/>
          <p:cNvSpPr txBox="1"/>
          <p:nvPr/>
        </p:nvSpPr>
        <p:spPr>
          <a:xfrm>
            <a:off x="4451998" y="3843975"/>
            <a:ext cx="370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긍정리뷰: 별점 4, 5점     부정리뷰: 별점 1, 2점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긍정리뷰인데 부정(점수값 음수)으로 계산 &amp;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부정리뷰인데 긍정(점수값 양수)으로 계산된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7" name="Google Shape;607;p50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8" name="Google Shape;608;p50"/>
          <p:cNvPicPr preferRelativeResize="0"/>
          <p:nvPr/>
        </p:nvPicPr>
        <p:blipFill rotWithShape="1">
          <a:blip r:embed="rId3">
            <a:alphaModFix/>
          </a:blip>
          <a:srcRect b="0" l="23307" r="16451" t="0"/>
          <a:stretch/>
        </p:blipFill>
        <p:spPr>
          <a:xfrm>
            <a:off x="3866099" y="1131151"/>
            <a:ext cx="1494061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0"/>
          <p:cNvPicPr preferRelativeResize="0"/>
          <p:nvPr/>
        </p:nvPicPr>
        <p:blipFill rotWithShape="1">
          <a:blip r:embed="rId4">
            <a:alphaModFix/>
          </a:blip>
          <a:srcRect b="0" l="17700" r="14713" t="0"/>
          <a:stretch/>
        </p:blipFill>
        <p:spPr>
          <a:xfrm>
            <a:off x="2215460" y="1131125"/>
            <a:ext cx="1676255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0"/>
          <p:cNvPicPr preferRelativeResize="0"/>
          <p:nvPr/>
        </p:nvPicPr>
        <p:blipFill rotWithShape="1">
          <a:blip r:embed="rId5">
            <a:alphaModFix/>
          </a:blip>
          <a:srcRect b="0" l="20535" r="15984" t="0"/>
          <a:stretch/>
        </p:blipFill>
        <p:spPr>
          <a:xfrm>
            <a:off x="675850" y="1131125"/>
            <a:ext cx="1574413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0"/>
          <p:cNvPicPr preferRelativeResize="0"/>
          <p:nvPr/>
        </p:nvPicPr>
        <p:blipFill rotWithShape="1">
          <a:blip r:embed="rId6">
            <a:alphaModFix/>
          </a:blip>
          <a:srcRect b="0" l="18136" r="18383" t="0"/>
          <a:stretch/>
        </p:blipFill>
        <p:spPr>
          <a:xfrm>
            <a:off x="5201948" y="1131125"/>
            <a:ext cx="1574413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0"/>
          <p:cNvPicPr preferRelativeResize="0"/>
          <p:nvPr/>
        </p:nvPicPr>
        <p:blipFill rotWithShape="1">
          <a:blip r:embed="rId7">
            <a:alphaModFix/>
          </a:blip>
          <a:srcRect b="0" l="18510" r="13908" t="0"/>
          <a:stretch/>
        </p:blipFill>
        <p:spPr>
          <a:xfrm>
            <a:off x="6769147" y="1131125"/>
            <a:ext cx="1676228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 rotWithShape="1">
          <a:blip r:embed="rId8">
            <a:alphaModFix/>
          </a:blip>
          <a:srcRect b="0" l="19772" r="14472" t="0"/>
          <a:stretch/>
        </p:blipFill>
        <p:spPr>
          <a:xfrm>
            <a:off x="675850" y="2974336"/>
            <a:ext cx="1630706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 rotWithShape="1">
          <a:blip r:embed="rId9">
            <a:alphaModFix/>
          </a:blip>
          <a:srcRect b="0" l="18452" r="13957" t="0"/>
          <a:stretch/>
        </p:blipFill>
        <p:spPr>
          <a:xfrm>
            <a:off x="2250264" y="2974336"/>
            <a:ext cx="1676255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0"/>
          <p:cNvPicPr preferRelativeResize="0"/>
          <p:nvPr/>
        </p:nvPicPr>
        <p:blipFill rotWithShape="1">
          <a:blip r:embed="rId10">
            <a:alphaModFix/>
          </a:blip>
          <a:srcRect b="0" l="21971" r="17784" t="0"/>
          <a:stretch/>
        </p:blipFill>
        <p:spPr>
          <a:xfrm>
            <a:off x="3870219" y="2974336"/>
            <a:ext cx="1494061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0"/>
          <p:cNvPicPr preferRelativeResize="0"/>
          <p:nvPr/>
        </p:nvPicPr>
        <p:blipFill rotWithShape="1">
          <a:blip r:embed="rId11">
            <a:alphaModFix/>
          </a:blip>
          <a:srcRect b="0" l="18898" r="13511" t="0"/>
          <a:stretch/>
        </p:blipFill>
        <p:spPr>
          <a:xfrm>
            <a:off x="5269064" y="2974336"/>
            <a:ext cx="1676255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0"/>
          <p:cNvPicPr preferRelativeResize="0"/>
          <p:nvPr/>
        </p:nvPicPr>
        <p:blipFill rotWithShape="1">
          <a:blip r:embed="rId12">
            <a:alphaModFix/>
          </a:blip>
          <a:srcRect b="0" l="17633" r="14781" t="0"/>
          <a:stretch/>
        </p:blipFill>
        <p:spPr>
          <a:xfrm>
            <a:off x="6791895" y="2974310"/>
            <a:ext cx="1676255" cy="165344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0"/>
          <p:cNvSpPr/>
          <p:nvPr/>
        </p:nvSpPr>
        <p:spPr>
          <a:xfrm>
            <a:off x="7934325" y="652454"/>
            <a:ext cx="111600" cy="11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0"/>
          <p:cNvSpPr/>
          <p:nvPr/>
        </p:nvSpPr>
        <p:spPr>
          <a:xfrm>
            <a:off x="7934325" y="836620"/>
            <a:ext cx="111600" cy="111600"/>
          </a:xfrm>
          <a:prstGeom prst="ellipse">
            <a:avLst/>
          </a:prstGeom>
          <a:solidFill>
            <a:srgbClr val="8FD9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0"/>
          <p:cNvSpPr/>
          <p:nvPr/>
        </p:nvSpPr>
        <p:spPr>
          <a:xfrm>
            <a:off x="7934329" y="470075"/>
            <a:ext cx="111600" cy="111600"/>
          </a:xfrm>
          <a:prstGeom prst="ellipse">
            <a:avLst/>
          </a:prstGeom>
          <a:solidFill>
            <a:srgbClr val="FF98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0"/>
          <p:cNvSpPr txBox="1"/>
          <p:nvPr/>
        </p:nvSpPr>
        <p:spPr>
          <a:xfrm>
            <a:off x="7999425" y="3697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오류</a:t>
            </a:r>
            <a:b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속도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편리성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7" name="Google Shape;627;p51"/>
          <p:cNvGrpSpPr/>
          <p:nvPr/>
        </p:nvGrpSpPr>
        <p:grpSpPr>
          <a:xfrm>
            <a:off x="355978" y="989879"/>
            <a:ext cx="5798499" cy="3261633"/>
            <a:chOff x="569375" y="1233150"/>
            <a:chExt cx="4759500" cy="2677200"/>
          </a:xfrm>
        </p:grpSpPr>
        <p:pic>
          <p:nvPicPr>
            <p:cNvPr id="628" name="Google Shape;628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9425" y="1233163"/>
              <a:ext cx="4759402" cy="2677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51"/>
            <p:cNvSpPr/>
            <p:nvPr/>
          </p:nvSpPr>
          <p:spPr>
            <a:xfrm>
              <a:off x="569375" y="1233150"/>
              <a:ext cx="4759500" cy="2677200"/>
            </a:xfrm>
            <a:prstGeom prst="rect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51"/>
          <p:cNvSpPr txBox="1"/>
          <p:nvPr/>
        </p:nvSpPr>
        <p:spPr>
          <a:xfrm>
            <a:off x="6221450" y="1940700"/>
            <a:ext cx="2936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좌측 예시와 같이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10개 은행에 대해 각각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불편, 오류, 속도 카테고리에서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가장 두드러지는 불만사항을 도출,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개선 방향성 구체화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52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4대 불만요소에 대한 은행별 통계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37" name="Google Shape;637;p52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6049"/>
            <a:ext cx="4233363" cy="26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2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978" y="1336049"/>
            <a:ext cx="4233372" cy="261762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2"/>
          <p:cNvSpPr txBox="1"/>
          <p:nvPr/>
        </p:nvSpPr>
        <p:spPr>
          <a:xfrm>
            <a:off x="0" y="770350"/>
            <a:ext cx="927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b="1" lang="en" sz="1200">
                <a:solidFill>
                  <a:srgbClr val="000000"/>
                </a:solidFill>
              </a:rPr>
              <a:t>10개 은행의 부정 리뷰에서 많이 등장하는 4개의 대표 단어 ‘로그인’, ‘업데이트’, ‘화면’, ‘인증’ 에 대한 </a:t>
            </a:r>
            <a:endParaRPr b="1"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</a:rPr>
              <a:t>은행 별 부정 리뷰에서 비율 및 점수 비교</a:t>
            </a:r>
            <a:endParaRPr b="1" sz="1200">
              <a:solidFill>
                <a:srgbClr val="000000"/>
              </a:solidFill>
            </a:endParaRPr>
          </a:p>
        </p:txBody>
      </p:sp>
      <p:sp>
        <p:nvSpPr>
          <p:cNvPr id="640" name="Google Shape;640;p52"/>
          <p:cNvSpPr txBox="1"/>
          <p:nvPr/>
        </p:nvSpPr>
        <p:spPr>
          <a:xfrm>
            <a:off x="911198" y="3930100"/>
            <a:ext cx="37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한국씨티 : 화면 Good / 로그인,업데이트,인증 Bad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하나은행 : 로그인,업데이트 Good / 화면, 인증 Bad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K뱅크 : 모든 요소 개선 요망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카카오뱅크 : 화면, 업데이트 Good / 로그인,인증Bad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KB : 로그인,업데이트,화면 Bad / 인증 Very Bad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1" name="Google Shape;641;p52"/>
          <p:cNvSpPr txBox="1"/>
          <p:nvPr/>
        </p:nvSpPr>
        <p:spPr>
          <a:xfrm>
            <a:off x="4777648" y="3930100"/>
            <a:ext cx="37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NH : 화면, 업데이트 Good / 로그인, 인증 Bad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SC제일 : 모든 요소 개선 요망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신한은행 : 모든 요소 개선 요망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토스 : 모두 Good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은행 : 모든 요소 개선 요망</a:t>
            </a:r>
            <a:endParaRPr sz="12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7" name="Google Shape;647;p53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CODE</a:t>
            </a:r>
            <a:endParaRPr sz="2200"/>
          </a:p>
        </p:txBody>
      </p:sp>
      <p:sp>
        <p:nvSpPr>
          <p:cNvPr id="648" name="Google Shape;648;p53"/>
          <p:cNvSpPr txBox="1"/>
          <p:nvPr>
            <p:ph idx="2" type="subTitle"/>
          </p:nvPr>
        </p:nvSpPr>
        <p:spPr>
          <a:xfrm>
            <a:off x="3433751" y="31182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자세한 코드 설명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9" name="Google Shape;649;p53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5" name="Google Shape;6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2225"/>
            <a:ext cx="3835925" cy="30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54"/>
          <p:cNvSpPr txBox="1"/>
          <p:nvPr/>
        </p:nvSpPr>
        <p:spPr>
          <a:xfrm>
            <a:off x="118850" y="4151875"/>
            <a:ext cx="390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PYPI에서 </a:t>
            </a:r>
            <a:r>
              <a:rPr lang="en" sz="1100" u="sng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google-play-scraper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패키지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를 사용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‘유저 네임’,‘리뷰 점수’,‘날짜’,‘좋아요 수,’‘리뷰 내용’을 크롤링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3) data frame형태로 수집하여 csv형태로 추출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7" name="Google Shape;657;p54"/>
          <p:cNvSpPr txBox="1"/>
          <p:nvPr>
            <p:ph type="title"/>
          </p:nvPr>
        </p:nvSpPr>
        <p:spPr>
          <a:xfrm>
            <a:off x="230025" y="319500"/>
            <a:ext cx="43971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. 데이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터 수집 및 전처리 코드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8" name="Google Shape;6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274" y="892225"/>
            <a:ext cx="4708677" cy="30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4"/>
          <p:cNvSpPr txBox="1"/>
          <p:nvPr/>
        </p:nvSpPr>
        <p:spPr>
          <a:xfrm>
            <a:off x="4545100" y="4151875"/>
            <a:ext cx="390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</a:t>
            </a:r>
            <a:r>
              <a:rPr lang="en" sz="1100" u="sng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hanspell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패키지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와 정규표현식을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‘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정규표현식으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로 특수문자, 이모티콘 및 한글 자음, 모음 제거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3) hanspell 패키지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로 맞춤법과 띄어쓰기 교정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55"/>
          <p:cNvSpPr txBox="1"/>
          <p:nvPr/>
        </p:nvSpPr>
        <p:spPr>
          <a:xfrm>
            <a:off x="234675" y="4151875"/>
            <a:ext cx="390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Komoran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을 이용하여 형태소 분석 실시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점수 계산에 해당되는 품사에 해당되는 단어들만 분리하여,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빈도수 계산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6" name="Google Shape;666;p55"/>
          <p:cNvSpPr txBox="1"/>
          <p:nvPr>
            <p:ph type="title"/>
          </p:nvPr>
        </p:nvSpPr>
        <p:spPr>
          <a:xfrm>
            <a:off x="230025" y="319500"/>
            <a:ext cx="65595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5. 품사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별 단어 빈도 수 추출 및 csv 병합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7" name="Google Shape;667;p55"/>
          <p:cNvSpPr txBox="1"/>
          <p:nvPr/>
        </p:nvSpPr>
        <p:spPr>
          <a:xfrm>
            <a:off x="4433950" y="4151875"/>
            <a:ext cx="4142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은행별로 단어 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계산 csv 파일들에 대해서 중복된 단어들을 제거하고(groupby 이용)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하나의 csv 파일로 병합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(점수 매기기를 쉽게 하기 위해 전체 은행의 단어 빈도 수를 합친 후, 중복 단어는 제거하여 1개의 통합 파일로 만듬)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8" name="Google Shape;6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13" y="995200"/>
            <a:ext cx="3837474" cy="3042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600" y="855200"/>
            <a:ext cx="3902999" cy="3282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OBJECTIVES</a:t>
            </a:r>
            <a:endParaRPr sz="2200"/>
          </a:p>
        </p:txBody>
      </p:sp>
      <p:sp>
        <p:nvSpPr>
          <p:cNvPr id="223" name="Google Shape;223;p29"/>
          <p:cNvSpPr txBox="1"/>
          <p:nvPr>
            <p:ph idx="2" type="subTitle"/>
          </p:nvPr>
        </p:nvSpPr>
        <p:spPr>
          <a:xfrm>
            <a:off x="3433801" y="31094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9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56"/>
          <p:cNvSpPr txBox="1"/>
          <p:nvPr>
            <p:ph type="title"/>
          </p:nvPr>
        </p:nvSpPr>
        <p:spPr>
          <a:xfrm>
            <a:off x="230025" y="319500"/>
            <a:ext cx="65595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5. 긍부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정 점수 계산 코드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6" name="Google Shape;6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5100"/>
            <a:ext cx="3903000" cy="9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5500"/>
            <a:ext cx="4779068" cy="31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344" y="845100"/>
            <a:ext cx="3907730" cy="200152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6"/>
          <p:cNvSpPr txBox="1"/>
          <p:nvPr/>
        </p:nvSpPr>
        <p:spPr>
          <a:xfrm>
            <a:off x="5118150" y="3121150"/>
            <a:ext cx="3903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함수 소개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Komoran 형태소 분석 함수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점수 계산에 필요한 품사의 단어만을 걸러내는 함수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3) 점수 사전을 가져와 dataframe으로 저장하는 함수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4) 단어의 점수를 가져오는 함수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5" name="Google Shape;685;p57"/>
          <p:cNvSpPr txBox="1"/>
          <p:nvPr>
            <p:ph type="title"/>
          </p:nvPr>
        </p:nvSpPr>
        <p:spPr>
          <a:xfrm>
            <a:off x="230025" y="319500"/>
            <a:ext cx="65595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5. 긍부정 점수 계산 코드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57"/>
          <p:cNvSpPr txBox="1"/>
          <p:nvPr/>
        </p:nvSpPr>
        <p:spPr>
          <a:xfrm>
            <a:off x="230025" y="4091450"/>
            <a:ext cx="3903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주요 함수 소개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5) 이어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진 문장 쪼개기 함수(코드가 길어 이미지에서 중간 생략)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6) 점수 계산 함수(코드가 길어 이미지에서 중간 생략)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7" name="Google Shape;68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25" y="845100"/>
            <a:ext cx="4009006" cy="279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4106" y="845100"/>
            <a:ext cx="4536320" cy="199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4101" y="2839801"/>
            <a:ext cx="4536324" cy="20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58"/>
          <p:cNvSpPr txBox="1"/>
          <p:nvPr/>
        </p:nvSpPr>
        <p:spPr>
          <a:xfrm>
            <a:off x="333025" y="4208925"/>
            <a:ext cx="39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5</a:t>
            </a: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 리뷰는 만족하는 내용일 것이라 예상하고, 개선 요구 리뷰에서는 제외함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전처리 후 내용이 없는 리뷰와 10자 미만의 리뷰는 제거함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3) 개선 관련 단어들만이 포함된 리뷰를 추출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58"/>
          <p:cNvSpPr txBox="1"/>
          <p:nvPr>
            <p:ph type="title"/>
          </p:nvPr>
        </p:nvSpPr>
        <p:spPr>
          <a:xfrm>
            <a:off x="230025" y="319500"/>
            <a:ext cx="6771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5. 개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선 필요 리뷰 추출 및 카테고리 분류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 코드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58"/>
          <p:cNvSpPr txBox="1"/>
          <p:nvPr/>
        </p:nvSpPr>
        <p:spPr>
          <a:xfrm>
            <a:off x="4727850" y="4151875"/>
            <a:ext cx="390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오류, 속도, 사용성으로 카테고리를 분류하고, 각 카테고리에 연관되는 단어들의 리스트를 생성함.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각 카테고리 단어 리스트의 단어가 포함되어 있는 리뷰들을 카운트함.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98" name="Google Shape;6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5" y="1079388"/>
            <a:ext cx="3902999" cy="306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199" y="798075"/>
            <a:ext cx="3788299" cy="341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59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DICTIONARY</a:t>
            </a:r>
            <a:endParaRPr sz="2200"/>
          </a:p>
        </p:txBody>
      </p:sp>
      <p:sp>
        <p:nvSpPr>
          <p:cNvPr id="706" name="Google Shape;706;p59"/>
          <p:cNvSpPr txBox="1"/>
          <p:nvPr>
            <p:ph idx="2" type="subTitle"/>
          </p:nvPr>
        </p:nvSpPr>
        <p:spPr>
          <a:xfrm>
            <a:off x="3433751" y="31182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산출된 사전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7" name="Google Shape;707;p59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60"/>
          <p:cNvSpPr txBox="1"/>
          <p:nvPr>
            <p:ph type="title"/>
          </p:nvPr>
        </p:nvSpPr>
        <p:spPr>
          <a:xfrm>
            <a:off x="230025" y="319500"/>
            <a:ext cx="6771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. 사용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자 정의 사전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4" name="Google Shape;714;p60"/>
          <p:cNvPicPr preferRelativeResize="0"/>
          <p:nvPr/>
        </p:nvPicPr>
        <p:blipFill rotWithShape="1">
          <a:blip r:embed="rId3">
            <a:alphaModFix/>
          </a:blip>
          <a:srcRect b="0" l="0" r="0" t="3241"/>
          <a:stretch/>
        </p:blipFill>
        <p:spPr>
          <a:xfrm>
            <a:off x="616200" y="924575"/>
            <a:ext cx="1783575" cy="17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7500" y="1032175"/>
            <a:ext cx="1503325" cy="2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000" y="1344112"/>
            <a:ext cx="1612750" cy="13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0"/>
          <p:cNvSpPr txBox="1"/>
          <p:nvPr/>
        </p:nvSpPr>
        <p:spPr>
          <a:xfrm>
            <a:off x="1158150" y="2694350"/>
            <a:ext cx="243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뱅킹 앱의 기능과 관련된 단어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60"/>
          <p:cNvSpPr txBox="1"/>
          <p:nvPr/>
        </p:nvSpPr>
        <p:spPr>
          <a:xfrm>
            <a:off x="4190563" y="3607175"/>
            <a:ext cx="243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점수와 관련된 단어, 관용구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9" name="Google Shape;71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8150" y="3165000"/>
            <a:ext cx="1201900" cy="153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0"/>
          <p:cNvSpPr txBox="1"/>
          <p:nvPr/>
        </p:nvSpPr>
        <p:spPr>
          <a:xfrm>
            <a:off x="1775850" y="4695075"/>
            <a:ext cx="120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비속어 및 부사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1" name="Google Shape;72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5000" y="3164999"/>
            <a:ext cx="1140988" cy="15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4287" y="1540500"/>
            <a:ext cx="1694180" cy="18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0"/>
          <p:cNvSpPr txBox="1"/>
          <p:nvPr/>
        </p:nvSpPr>
        <p:spPr>
          <a:xfrm>
            <a:off x="6412775" y="3522575"/>
            <a:ext cx="243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‘장난’도 부정, ‘아니'도 부정이라 긍정으로 잘못 계산되어 나오는 문구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9" name="Google Shape;729;p61"/>
          <p:cNvSpPr txBox="1"/>
          <p:nvPr>
            <p:ph type="title"/>
          </p:nvPr>
        </p:nvSpPr>
        <p:spPr>
          <a:xfrm>
            <a:off x="230025" y="319500"/>
            <a:ext cx="6771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6. 점수 계산 사전(감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성 사전)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4600"/>
            <a:ext cx="2206985" cy="38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385" y="1164600"/>
            <a:ext cx="2477015" cy="38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1"/>
          <p:cNvSpPr txBox="1"/>
          <p:nvPr/>
        </p:nvSpPr>
        <p:spPr>
          <a:xfrm>
            <a:off x="5294400" y="1971450"/>
            <a:ext cx="3631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*열의 순서는 왼쪽부터 word, tag, reinforcer, score 임.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1) 팀원 간 합의로 점수를 산정함. (-5부터 5까지)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2) 반의어는 절댓값 점수가 같도록 함.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3) 동의어, 비슷한 의미를 가진 단어는 동일한 점수를 매김.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4) 애매한 경우, 단어가 포함된 리뷰 원문들을 살펴보고 점수를 산정함.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5) 사전에 등록되지 않은 단어는 점수 계산 시, 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더하기 점수 0, 곱하기 점수 1을 default 값으로 설정함.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5) 총 463개의 단어로 구성됨.</a:t>
            </a:r>
            <a:endParaRPr b="1"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8" name="Google Shape;738;p62"/>
          <p:cNvSpPr txBox="1"/>
          <p:nvPr>
            <p:ph idx="4294967295" type="title"/>
          </p:nvPr>
        </p:nvSpPr>
        <p:spPr>
          <a:xfrm>
            <a:off x="2967300" y="2055888"/>
            <a:ext cx="32094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sz="3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AutoNum type="arabicPeriod"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71" y="1238793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396" y="123881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5">
            <a:alphaModFix/>
          </a:blip>
          <a:srcRect b="0" l="0" r="0" t="22233"/>
          <a:stretch/>
        </p:blipFill>
        <p:spPr>
          <a:xfrm>
            <a:off x="1821300" y="2323827"/>
            <a:ext cx="1106448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6">
            <a:alphaModFix/>
          </a:blip>
          <a:srcRect b="0" l="0" r="0" t="22233"/>
          <a:stretch/>
        </p:blipFill>
        <p:spPr>
          <a:xfrm>
            <a:off x="2955350" y="2323825"/>
            <a:ext cx="1106448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3450" y="1238808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8">
            <a:alphaModFix/>
          </a:blip>
          <a:srcRect b="0" l="0" r="0" t="22233"/>
          <a:stretch/>
        </p:blipFill>
        <p:spPr>
          <a:xfrm>
            <a:off x="5173925" y="2323825"/>
            <a:ext cx="1106448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1541" y="123880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67491" y="1238797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11">
            <a:alphaModFix/>
          </a:blip>
          <a:srcRect b="0" l="0" r="0" t="22233"/>
          <a:stretch/>
        </p:blipFill>
        <p:spPr>
          <a:xfrm>
            <a:off x="6307975" y="2323823"/>
            <a:ext cx="1106425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12">
            <a:alphaModFix/>
          </a:blip>
          <a:srcRect b="0" l="0" r="0" t="22233"/>
          <a:stretch/>
        </p:blipFill>
        <p:spPr>
          <a:xfrm>
            <a:off x="4089400" y="2323803"/>
            <a:ext cx="1106425" cy="86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8900" y="703288"/>
            <a:ext cx="1528608" cy="860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  <p:sp>
        <p:nvSpPr>
          <p:cNvPr id="242" name="Google Shape;242;p30"/>
          <p:cNvSpPr txBox="1"/>
          <p:nvPr/>
        </p:nvSpPr>
        <p:spPr>
          <a:xfrm>
            <a:off x="1028850" y="3287450"/>
            <a:ext cx="1767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주제</a:t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내용</a:t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목표</a:t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3" name="Google Shape;243;p30"/>
          <p:cNvCxnSpPr/>
          <p:nvPr/>
        </p:nvCxnSpPr>
        <p:spPr>
          <a:xfrm>
            <a:off x="2396575" y="3311725"/>
            <a:ext cx="0" cy="381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cxnSp>
      <p:cxnSp>
        <p:nvCxnSpPr>
          <p:cNvPr id="244" name="Google Shape;244;p30"/>
          <p:cNvCxnSpPr/>
          <p:nvPr/>
        </p:nvCxnSpPr>
        <p:spPr>
          <a:xfrm>
            <a:off x="2396575" y="3802250"/>
            <a:ext cx="0" cy="381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cxnSp>
      <p:cxnSp>
        <p:nvCxnSpPr>
          <p:cNvPr id="245" name="Google Shape;245;p30"/>
          <p:cNvCxnSpPr/>
          <p:nvPr/>
        </p:nvCxnSpPr>
        <p:spPr>
          <a:xfrm>
            <a:off x="2396575" y="4304400"/>
            <a:ext cx="0" cy="3819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</p:cxnSp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2408600" y="3672600"/>
            <a:ext cx="5874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금융소비자연맹에서 선정한 은행 순위에서 지방은행을 제외한 상위 10개 은행의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모바일뱅킹 앱에 대해 구글 플레이 스토어에서 리뷰를 분석함</a:t>
            </a:r>
            <a:r>
              <a:rPr lang="en" sz="1300"/>
              <a:t> </a:t>
            </a:r>
            <a:endParaRPr sz="1300"/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2408600" y="3293425"/>
            <a:ext cx="5874000" cy="5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모바일 뱅킹 어플 리뷰 분석 및 감성사전 구축  </a:t>
            </a:r>
            <a:endParaRPr sz="1300"/>
          </a:p>
        </p:txBody>
      </p:sp>
      <p:sp>
        <p:nvSpPr>
          <p:cNvPr id="248" name="Google Shape;248;p30"/>
          <p:cNvSpPr txBox="1"/>
          <p:nvPr/>
        </p:nvSpPr>
        <p:spPr>
          <a:xfrm>
            <a:off x="2448650" y="4304400"/>
            <a:ext cx="445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감성 사전 구축 및 은행별 어플 비교 및 개선 방향성 도출 </a:t>
            </a:r>
            <a:endParaRPr sz="1300"/>
          </a:p>
        </p:txBody>
      </p:sp>
      <p:sp>
        <p:nvSpPr>
          <p:cNvPr id="249" name="Google Shape;249;p30"/>
          <p:cNvSpPr txBox="1"/>
          <p:nvPr/>
        </p:nvSpPr>
        <p:spPr>
          <a:xfrm>
            <a:off x="-2400" y="4868150"/>
            <a:ext cx="36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anjari"/>
                <a:ea typeface="Manjari"/>
                <a:cs typeface="Manjari"/>
                <a:sym typeface="Manjari"/>
              </a:rPr>
              <a:t>*10개 은행 : 우리, 토스, KB, 한국씨티, 신한, 카카오, 케이, 수협, 하나, 농협</a:t>
            </a:r>
            <a:endParaRPr sz="8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7033850" y="3672600"/>
            <a:ext cx="28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njari"/>
                <a:ea typeface="Manjari"/>
                <a:cs typeface="Manjari"/>
                <a:sym typeface="Manjari"/>
              </a:rPr>
              <a:t>*</a:t>
            </a:r>
            <a:endParaRPr sz="10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PROCESS</a:t>
            </a:r>
            <a:endParaRPr sz="2200"/>
          </a:p>
        </p:txBody>
      </p:sp>
      <p:sp>
        <p:nvSpPr>
          <p:cNvPr id="257" name="Google Shape;257;p31"/>
          <p:cNvSpPr txBox="1"/>
          <p:nvPr>
            <p:ph idx="2" type="subTitle"/>
          </p:nvPr>
        </p:nvSpPr>
        <p:spPr>
          <a:xfrm>
            <a:off x="3433801" y="31094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개발 경과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31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 rot="-5400000">
            <a:off x="228875" y="2723550"/>
            <a:ext cx="25842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1246631" y="126290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flipH="1">
            <a:off x="1246631" y="2064306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1246631" y="2865724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 flipH="1">
            <a:off x="1246631" y="3667117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9" name="Google Shape;269;p32"/>
          <p:cNvGrpSpPr/>
          <p:nvPr/>
        </p:nvGrpSpPr>
        <p:grpSpPr>
          <a:xfrm>
            <a:off x="1339996" y="1379767"/>
            <a:ext cx="361971" cy="314958"/>
            <a:chOff x="3716358" y="1544655"/>
            <a:chExt cx="361971" cy="314958"/>
          </a:xfrm>
        </p:grpSpPr>
        <p:sp>
          <p:nvSpPr>
            <p:cNvPr id="270" name="Google Shape;270;p32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" name="Google Shape;275;p32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2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1" name="Google Shape;281;p32"/>
          <p:cNvSpPr/>
          <p:nvPr/>
        </p:nvSpPr>
        <p:spPr>
          <a:xfrm>
            <a:off x="1369230" y="2190577"/>
            <a:ext cx="303502" cy="296135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1347249" y="2965551"/>
            <a:ext cx="361888" cy="330961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32"/>
          <p:cNvGrpSpPr/>
          <p:nvPr/>
        </p:nvGrpSpPr>
        <p:grpSpPr>
          <a:xfrm>
            <a:off x="1333939" y="3757268"/>
            <a:ext cx="388642" cy="346297"/>
            <a:chOff x="1327676" y="2910480"/>
            <a:chExt cx="347934" cy="310024"/>
          </a:xfrm>
        </p:grpSpPr>
        <p:sp>
          <p:nvSpPr>
            <p:cNvPr id="284" name="Google Shape;284;p32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32"/>
          <p:cNvSpPr txBox="1"/>
          <p:nvPr/>
        </p:nvSpPr>
        <p:spPr>
          <a:xfrm>
            <a:off x="2874731" y="1452901"/>
            <a:ext cx="28596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1. 프로젝트 주제 선정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2873225" y="1504300"/>
            <a:ext cx="2663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브레인 스토밍을 통해 주제 선정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1" name="Google Shape;291;p32"/>
          <p:cNvCxnSpPr>
            <a:endCxn id="289" idx="1"/>
          </p:cNvCxnSpPr>
          <p:nvPr/>
        </p:nvCxnSpPr>
        <p:spPr>
          <a:xfrm>
            <a:off x="1795331" y="1550551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92" name="Google Shape;292;p32"/>
          <p:cNvSpPr txBox="1"/>
          <p:nvPr>
            <p:ph type="title"/>
          </p:nvPr>
        </p:nvSpPr>
        <p:spPr>
          <a:xfrm>
            <a:off x="230025" y="319500"/>
            <a:ext cx="45519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2874723" y="2241000"/>
            <a:ext cx="38673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2. 데이터 수집, 데이터 전처리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857372" y="2897825"/>
            <a:ext cx="4294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3. 사용자 사전, 감성 사전 구축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2854950" y="3681075"/>
            <a:ext cx="4294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4. 긍부정 점수 계산 알고리즘 구상 및 구현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6" name="Google Shape;296;p32"/>
          <p:cNvCxnSpPr/>
          <p:nvPr/>
        </p:nvCxnSpPr>
        <p:spPr>
          <a:xfrm>
            <a:off x="1795313" y="2338656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97" name="Google Shape;297;p32"/>
          <p:cNvCxnSpPr/>
          <p:nvPr/>
        </p:nvCxnSpPr>
        <p:spPr>
          <a:xfrm>
            <a:off x="1795313" y="3140081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1795313" y="3941481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99" name="Google Shape;299;p32"/>
          <p:cNvSpPr txBox="1"/>
          <p:nvPr/>
        </p:nvSpPr>
        <p:spPr>
          <a:xfrm>
            <a:off x="2873225" y="2390288"/>
            <a:ext cx="542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플레이 스토어에서 리뷰 수집, 2021년도의 리뷰만으로 데이터 축소,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맞춤법 교정 및 무의미한 리뷰와 글자수 10개 미만의 리뷰 제거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2873225" y="3197150"/>
            <a:ext cx="542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9개 품사의 단어와 빈도 수를 추출하여 사용자 사전을 만들고,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팀원 간 합의 방식으로 감성 사전 구축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2873225" y="4004000"/>
            <a:ext cx="5075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직면한 문제들을 최대한 해결하고, 은행 리뷰에 알맞는 최적의 알고리즘을 구상하여 파이썬을 통해 코드로 구현함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33"/>
          <p:cNvSpPr txBox="1"/>
          <p:nvPr/>
        </p:nvSpPr>
        <p:spPr>
          <a:xfrm>
            <a:off x="2873225" y="1452900"/>
            <a:ext cx="34923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5. 긍부정 점수 계산 및 신뢰도 계산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2873225" y="1580500"/>
            <a:ext cx="47943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구현한 알고리즘을  통해 긍부정 점수 계산(긍정은 양수값, 부정은 음수값)을 시행하고, 실제 리뷰의 별점과 비교하여 신뢰도를 계산함.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09" name="Google Shape;309;p33"/>
          <p:cNvCxnSpPr>
            <a:endCxn id="307" idx="1"/>
          </p:cNvCxnSpPr>
          <p:nvPr/>
        </p:nvCxnSpPr>
        <p:spPr>
          <a:xfrm>
            <a:off x="1793825" y="1550550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10" name="Google Shape;310;p33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873225" y="2114375"/>
            <a:ext cx="24480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6. 점수 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계산 결과 분석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2873225" y="2889350"/>
            <a:ext cx="5954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7. 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개선 요구 리뷰만 추출 후, 개선 필요 카테고리 분류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33"/>
          <p:cNvSpPr txBox="1"/>
          <p:nvPr/>
        </p:nvSpPr>
        <p:spPr>
          <a:xfrm>
            <a:off x="2873225" y="3664325"/>
            <a:ext cx="5084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8. 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분석 및 시각화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33"/>
          <p:cNvSpPr/>
          <p:nvPr/>
        </p:nvSpPr>
        <p:spPr>
          <a:xfrm rot="-5400000">
            <a:off x="228875" y="2723550"/>
            <a:ext cx="25842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1246631" y="126290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 flipH="1">
            <a:off x="1246631" y="2064306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1246631" y="2865724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 flipH="1">
            <a:off x="1246631" y="3667117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33"/>
          <p:cNvGrpSpPr/>
          <p:nvPr/>
        </p:nvGrpSpPr>
        <p:grpSpPr>
          <a:xfrm>
            <a:off x="1339996" y="1379767"/>
            <a:ext cx="361971" cy="314958"/>
            <a:chOff x="3716358" y="1544655"/>
            <a:chExt cx="361971" cy="314958"/>
          </a:xfrm>
        </p:grpSpPr>
        <p:sp>
          <p:nvSpPr>
            <p:cNvPr id="320" name="Google Shape;320;p33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5" name="Google Shape;325;p33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326" name="Google Shape;326;p33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33"/>
          <p:cNvSpPr/>
          <p:nvPr/>
        </p:nvSpPr>
        <p:spPr>
          <a:xfrm>
            <a:off x="1369230" y="2190577"/>
            <a:ext cx="303502" cy="296135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1347249" y="2965551"/>
            <a:ext cx="361888" cy="330961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33"/>
          <p:cNvGrpSpPr/>
          <p:nvPr/>
        </p:nvGrpSpPr>
        <p:grpSpPr>
          <a:xfrm>
            <a:off x="1333939" y="3757268"/>
            <a:ext cx="388642" cy="346297"/>
            <a:chOff x="1327676" y="2910480"/>
            <a:chExt cx="347934" cy="310024"/>
          </a:xfrm>
        </p:grpSpPr>
        <p:sp>
          <p:nvSpPr>
            <p:cNvPr id="334" name="Google Shape;334;p33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33"/>
          <p:cNvCxnSpPr/>
          <p:nvPr/>
        </p:nvCxnSpPr>
        <p:spPr>
          <a:xfrm>
            <a:off x="1795323" y="3140075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40" name="Google Shape;340;p33"/>
          <p:cNvCxnSpPr>
            <a:stCxn id="316" idx="1"/>
          </p:cNvCxnSpPr>
          <p:nvPr/>
        </p:nvCxnSpPr>
        <p:spPr>
          <a:xfrm>
            <a:off x="1795331" y="2338656"/>
            <a:ext cx="1103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341" name="Google Shape;341;p33"/>
          <p:cNvCxnSpPr/>
          <p:nvPr/>
        </p:nvCxnSpPr>
        <p:spPr>
          <a:xfrm>
            <a:off x="1795323" y="3930425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342" name="Google Shape;342;p33"/>
          <p:cNvSpPr txBox="1"/>
          <p:nvPr/>
        </p:nvSpPr>
        <p:spPr>
          <a:xfrm>
            <a:off x="2874725" y="2383063"/>
            <a:ext cx="522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앞서 계산한 점수들을 토대로 은행별 긍부정 비율과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긍정, 부정 리뷰 각각에서 많이 등장하는 단어들을 워드클라우드로 시각화함.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33"/>
          <p:cNvSpPr txBox="1"/>
          <p:nvPr/>
        </p:nvSpPr>
        <p:spPr>
          <a:xfrm>
            <a:off x="2873225" y="3185625"/>
            <a:ext cx="4940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리뷰 중 개선을 요구하는 리뷰만을 추출하여,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개선이 필요한 카테고리를 크게 오류, 속도, 편리성으로 분류함.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" name="Google Shape;344;p33"/>
          <p:cNvSpPr txBox="1"/>
          <p:nvPr/>
        </p:nvSpPr>
        <p:spPr>
          <a:xfrm>
            <a:off x="2873225" y="3944350"/>
            <a:ext cx="4940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은행별 개선이 필요한 부분을 조금 더 자세하게 분석해보고,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각 카테고리별로 방사형 차트로 시각화함.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34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125" y="1066350"/>
            <a:ext cx="7141742" cy="40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7" name="Google Shape;357;p35"/>
          <p:cNvSpPr txBox="1"/>
          <p:nvPr>
            <p:ph type="title"/>
          </p:nvPr>
        </p:nvSpPr>
        <p:spPr>
          <a:xfrm>
            <a:off x="230025" y="319500"/>
            <a:ext cx="36780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2. 프로젝트 개발 경과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anum Gothic"/>
              <a:buChar char="-"/>
            </a:pPr>
            <a:r>
              <a:rPr lang="en" sz="1500">
                <a:latin typeface="Nanum Gothic"/>
                <a:ea typeface="Nanum Gothic"/>
                <a:cs typeface="Nanum Gothic"/>
                <a:sym typeface="Nanum Gothic"/>
              </a:rPr>
              <a:t>주제 선정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47" y="1062825"/>
            <a:ext cx="7214877" cy="400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ral Minimalist Breakthrough by Slidesgo">
  <a:themeElements>
    <a:clrScheme name="Simple Light">
      <a:dk1>
        <a:srgbClr val="000000"/>
      </a:dk1>
      <a:lt1>
        <a:srgbClr val="F0F0F0"/>
      </a:lt1>
      <a:dk2>
        <a:srgbClr val="595959"/>
      </a:dk2>
      <a:lt2>
        <a:srgbClr val="FFFFFF"/>
      </a:lt2>
      <a:accent1>
        <a:srgbClr val="CECECE"/>
      </a:accent1>
      <a:accent2>
        <a:srgbClr val="A7A7A7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